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CB77D9-31CB-41CB-89FF-C2C77B347C0D}" type="datetimeFigureOut">
              <a:rPr lang="ru-RU" smtClean="0"/>
              <a:t>08.08.2023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345920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CB77D9-31CB-41CB-89FF-C2C77B347C0D}" type="datetimeFigureOut">
              <a:rPr lang="ru-RU" smtClean="0"/>
              <a:t>08.08.2023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418500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CB77D9-31CB-41CB-89FF-C2C77B347C0D}" type="datetimeFigureOut">
              <a:rPr lang="ru-RU" smtClean="0"/>
              <a:t>08.08.2023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339612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CB77D9-31CB-41CB-89FF-C2C77B347C0D}" type="datetimeFigureOut">
              <a:rPr lang="ru-RU" smtClean="0"/>
              <a:t>08.08.2023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244014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CB77D9-31CB-41CB-89FF-C2C77B347C0D}" type="datetimeFigureOut">
              <a:rPr lang="ru-RU" smtClean="0"/>
              <a:t>08.08.2023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417284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CB77D9-31CB-41CB-89FF-C2C77B347C0D}" type="datetimeFigureOut">
              <a:rPr lang="ru-RU" smtClean="0"/>
              <a:t>08.08.2023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414975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CB77D9-31CB-41CB-89FF-C2C77B347C0D}" type="datetimeFigureOut">
              <a:rPr lang="ru-RU" smtClean="0"/>
              <a:t>08.08.2023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95134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CB77D9-31CB-41CB-89FF-C2C77B347C0D}" type="datetimeFigureOut">
              <a:rPr lang="ru-RU" smtClean="0"/>
              <a:t>08.08.2023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175840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CB77D9-31CB-41CB-89FF-C2C77B347C0D}" type="datetimeFigureOut">
              <a:rPr lang="ru-RU" smtClean="0"/>
              <a:t>08.08.2023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217543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ACB77D9-31CB-41CB-89FF-C2C77B347C0D}" type="datetimeFigureOut">
              <a:rPr lang="ru-RU" smtClean="0"/>
              <a:t>08.08.2023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217421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ACB77D9-31CB-41CB-89FF-C2C77B347C0D}" type="datetimeFigureOut">
              <a:rPr lang="ru-RU" smtClean="0"/>
              <a:t>08.08.2023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702B72-1130-46CC-A6F1-A4658A2B2115}" type="slidenum">
              <a:rPr lang="ru-RU" smtClean="0"/>
              <a:t>‹#›</a:t>
            </a:fld>
            <a:endParaRPr lang="ru-RU"/>
          </a:p>
        </p:txBody>
      </p:sp>
    </p:spTree>
    <p:extLst>
      <p:ext uri="{BB962C8B-B14F-4D97-AF65-F5344CB8AC3E}">
        <p14:creationId xmlns:p14="http://schemas.microsoft.com/office/powerpoint/2010/main" val="32389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B77D9-31CB-41CB-89FF-C2C77B347C0D}" type="datetimeFigureOut">
              <a:rPr lang="ru-RU" smtClean="0"/>
              <a:t>08.08.2023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2B72-1130-46CC-A6F1-A4658A2B2115}" type="slidenum">
              <a:rPr lang="ru-RU" smtClean="0"/>
              <a:t>‹#›</a:t>
            </a:fld>
            <a:endParaRPr lang="ru-RU"/>
          </a:p>
        </p:txBody>
      </p:sp>
    </p:spTree>
    <p:extLst>
      <p:ext uri="{BB962C8B-B14F-4D97-AF65-F5344CB8AC3E}">
        <p14:creationId xmlns:p14="http://schemas.microsoft.com/office/powerpoint/2010/main" val="119224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5459"/>
            <a:ext cx="9144000" cy="667936"/>
          </a:xfrm>
        </p:spPr>
        <p:txBody>
          <a:bodyPr>
            <a:normAutofit/>
          </a:bodyPr>
          <a:lstStyle/>
          <a:p>
            <a:r>
              <a:rPr lang="ru-RU" sz="3200" dirty="0" smtClean="0">
                <a:latin typeface="Arial" panose="020B0604020202020204" pitchFamily="34" charset="0"/>
                <a:cs typeface="Arial" panose="020B0604020202020204" pitchFamily="34" charset="0"/>
              </a:rPr>
              <a:t>Виды и способы применения ИБП</a:t>
            </a:r>
            <a:endParaRPr lang="ru-RU" sz="3200"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 y="683394"/>
            <a:ext cx="12192000" cy="6174605"/>
          </a:xfrm>
        </p:spPr>
        <p:txBody>
          <a:bodyPr>
            <a:normAutofit fontScale="92500" lnSpcReduction="10000"/>
          </a:bodyPr>
          <a:lstStyle/>
          <a:p>
            <a:r>
              <a:rPr lang="ru-RU" dirty="0" smtClean="0">
                <a:latin typeface="Times New Roman" panose="02020603050405020304" pitchFamily="18" charset="0"/>
                <a:cs typeface="Times New Roman" panose="02020603050405020304" pitchFamily="18" charset="0"/>
              </a:rPr>
              <a:t>Классификация ИБП исходя из принципа действия</a:t>
            </a:r>
          </a:p>
          <a:p>
            <a:pPr marL="342900" indent="-342900" algn="l">
              <a:buFontTx/>
              <a:buChar char="-"/>
            </a:pPr>
            <a:r>
              <a:rPr lang="ru-RU" dirty="0" smtClean="0">
                <a:latin typeface="Times New Roman" panose="02020603050405020304" pitchFamily="18" charset="0"/>
                <a:cs typeface="Times New Roman" panose="02020603050405020304" pitchFamily="18" charset="0"/>
              </a:rPr>
              <a:t>Источники резервного типа выполнены по схеме с коммутирующим устройством, которое в нормальном режиме работы обеспечивает подключение нагрузки непосредственно к внешней питающей сети, а в аварийном – переводит ее на питание от аккумуляторных батарей. Достоинством ИБП такого типа можно считать его простоту, недостатком – ненулевое время переключения на питание от аккумуляторов (около 4 </a:t>
            </a:r>
            <a:r>
              <a:rPr lang="ru-RU" dirty="0" err="1" smtClean="0">
                <a:latin typeface="Times New Roman" panose="02020603050405020304" pitchFamily="18" charset="0"/>
                <a:cs typeface="Times New Roman" panose="02020603050405020304" pitchFamily="18" charset="0"/>
              </a:rPr>
              <a:t>мс</a:t>
            </a:r>
            <a:r>
              <a:rPr lang="ru-RU" dirty="0" smtClean="0">
                <a:latin typeface="Times New Roman" panose="02020603050405020304" pitchFamily="18" charset="0"/>
                <a:cs typeface="Times New Roman" panose="02020603050405020304" pitchFamily="18" charset="0"/>
              </a:rPr>
              <a:t>).</a:t>
            </a:r>
          </a:p>
          <a:p>
            <a:pPr marL="342900" indent="-342900" algn="l">
              <a:buFontTx/>
              <a:buChar char="-"/>
            </a:pPr>
            <a:r>
              <a:rPr lang="ru-RU" dirty="0" smtClean="0">
                <a:latin typeface="Times New Roman" panose="02020603050405020304" pitchFamily="18" charset="0"/>
                <a:cs typeface="Times New Roman" panose="02020603050405020304" pitchFamily="18" charset="0"/>
              </a:rPr>
              <a:t>Линейно–интерактивные ИБП выполнены по схеме с коммутирующим устройством, дополненной стабилизатором входного напряжения на основе автотрансформатора с переключаемыми обмотками. Основное преимущество таких устройств – защита нагрузки от повышенного или пониженного напряжения без перехода в аварийный режим. Недостатком таких устройств также является ненулевое (около 4 </a:t>
            </a:r>
            <a:r>
              <a:rPr lang="ru-RU" dirty="0" err="1" smtClean="0">
                <a:latin typeface="Times New Roman" panose="02020603050405020304" pitchFamily="18" charset="0"/>
                <a:cs typeface="Times New Roman" panose="02020603050405020304" pitchFamily="18" charset="0"/>
              </a:rPr>
              <a:t>мс</a:t>
            </a:r>
            <a:r>
              <a:rPr lang="ru-RU" dirty="0" smtClean="0">
                <a:latin typeface="Times New Roman" panose="02020603050405020304" pitchFamily="18" charset="0"/>
                <a:cs typeface="Times New Roman" panose="02020603050405020304" pitchFamily="18" charset="0"/>
              </a:rPr>
              <a:t>) время переключения на аккумуляторы.</a:t>
            </a:r>
          </a:p>
          <a:p>
            <a:pPr marL="342900" indent="-342900" algn="l">
              <a:buFontTx/>
              <a:buChar char="-"/>
            </a:pPr>
            <a:r>
              <a:rPr lang="ru-RU" dirty="0" smtClean="0">
                <a:latin typeface="Times New Roman" panose="02020603050405020304" pitchFamily="18" charset="0"/>
                <a:cs typeface="Times New Roman" panose="02020603050405020304" pitchFamily="18" charset="0"/>
              </a:rPr>
              <a:t>ИБП с двойным преобразованием напряжения отличается тем, что в нем поступающее на вход переменное напряжение сначала преобразуется выпрямителем в постоянное, а затем – с помощью инвертора – снова в переменное. Аккумуляторная батарея постоянно подключена к выходу выпрямителя и входу инвертора и питает его в аварийном режиме. Таким образом, достигается достаточно высокая стабильность выходного напряжения независимо от колебаний и помех напряжения на входе. Плюсом данной конструкции можно считать нулевое время переключения на питание от аккумуляторов, минусом – снижение КПД за счет потерь при двукратном преобразовании напряжения.</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5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Топология ИБП, фазы</a:t>
            </a:r>
          </a:p>
          <a:p>
            <a:pPr marL="0" indent="0">
              <a:buNone/>
            </a:pPr>
            <a:endParaRPr lang="ru-RU" sz="2200" dirty="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ru-RU" sz="2200" dirty="0" smtClean="0">
                <a:latin typeface="Times New Roman" panose="02020603050405020304" pitchFamily="18" charset="0"/>
                <a:cs typeface="Times New Roman" panose="02020603050405020304" pitchFamily="18" charset="0"/>
              </a:rPr>
              <a:t> однофазные</a:t>
            </a:r>
          </a:p>
          <a:p>
            <a:pPr marL="0" indent="0">
              <a:buNone/>
            </a:pPr>
            <a:r>
              <a:rPr lang="ru-RU" sz="22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-1</a:t>
            </a:r>
          </a:p>
          <a:p>
            <a:pPr>
              <a:buFont typeface="Times New Roman" panose="02020603050405020304" pitchFamily="18" charset="0"/>
              <a:buChar char="─"/>
            </a:pP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a:t>
            </a:r>
            <a:r>
              <a:rPr lang="ru-RU" sz="2200" dirty="0" err="1" smtClean="0">
                <a:latin typeface="Times New Roman" panose="02020603050405020304" pitchFamily="18" charset="0"/>
                <a:cs typeface="Times New Roman" panose="02020603050405020304" pitchFamily="18" charset="0"/>
              </a:rPr>
              <a:t>имметрирующие</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3-1</a:t>
            </a:r>
          </a:p>
          <a:p>
            <a:pPr>
              <a:buFont typeface="Times New Roman" panose="02020603050405020304" pitchFamily="18" charset="0"/>
              <a:buChar char="─"/>
            </a:pP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трехфазные </a:t>
            </a:r>
          </a:p>
          <a:p>
            <a:pPr marL="0" indent="0">
              <a:buNone/>
            </a:pPr>
            <a:r>
              <a:rPr lang="ru-RU" sz="2200" dirty="0" smtClean="0">
                <a:latin typeface="Times New Roman" panose="02020603050405020304" pitchFamily="18" charset="0"/>
                <a:cs typeface="Times New Roman" panose="02020603050405020304" pitchFamily="18" charset="0"/>
              </a:rPr>
              <a:t>3-3</a:t>
            </a:r>
          </a:p>
          <a:p>
            <a:pPr>
              <a:buFont typeface="Times New Roman" panose="02020603050405020304" pitchFamily="18" charset="0"/>
              <a:buChar char="─"/>
            </a:pPr>
            <a:r>
              <a:rPr lang="ru-RU" sz="2200" dirty="0" smtClean="0">
                <a:latin typeface="Times New Roman" panose="02020603050405020304" pitchFamily="18" charset="0"/>
                <a:cs typeface="Times New Roman" panose="02020603050405020304" pitchFamily="18" charset="0"/>
              </a:rPr>
              <a:t>Размножающие</a:t>
            </a:r>
          </a:p>
          <a:p>
            <a:pPr marL="0" indent="0">
              <a:buNone/>
            </a:pPr>
            <a:r>
              <a:rPr lang="ru-RU" sz="2200" dirty="0" smtClean="0">
                <a:latin typeface="Times New Roman" panose="02020603050405020304" pitchFamily="18" charset="0"/>
                <a:cs typeface="Times New Roman" panose="02020603050405020304" pitchFamily="18" charset="0"/>
              </a:rPr>
              <a:t>1-3 (атомная промышленность)</a:t>
            </a:r>
            <a:endParaRPr lang="ru-RU" sz="2200" dirty="0">
              <a:latin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929963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a:bodyPr>
          <a:lstStyle/>
          <a:p>
            <a:pPr marL="0" indent="0">
              <a:buNone/>
            </a:pPr>
            <a:r>
              <a:rPr lang="ru-RU" sz="3200" dirty="0" err="1" smtClean="0">
                <a:latin typeface="Times New Roman" panose="02020603050405020304" pitchFamily="18" charset="0"/>
                <a:cs typeface="Times New Roman" panose="02020603050405020304" pitchFamily="18" charset="0"/>
              </a:rPr>
              <a:t>типоконструктив</a:t>
            </a:r>
            <a:r>
              <a:rPr lang="ru-RU" sz="3200" dirty="0" smtClean="0">
                <a:latin typeface="Times New Roman" panose="02020603050405020304" pitchFamily="18" charset="0"/>
                <a:cs typeface="Times New Roman" panose="02020603050405020304" pitchFamily="18" charset="0"/>
              </a:rPr>
              <a:t> ИБП, </a:t>
            </a:r>
          </a:p>
          <a:p>
            <a:pPr marL="0" indent="0">
              <a:buNone/>
            </a:pPr>
            <a:endParaRPr lang="ru-RU" sz="2200" dirty="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рэковые</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До 40 </a:t>
            </a:r>
            <a:r>
              <a:rPr lang="ru-RU" sz="2400" dirty="0" err="1" smtClean="0">
                <a:latin typeface="Times New Roman" panose="02020603050405020304" pitchFamily="18" charset="0"/>
                <a:cs typeface="Times New Roman" panose="02020603050405020304" pitchFamily="18" charset="0"/>
              </a:rPr>
              <a:t>кВА</a:t>
            </a:r>
            <a:r>
              <a:rPr lang="ru-RU" sz="2400" dirty="0" smtClean="0">
                <a:latin typeface="Times New Roman" panose="02020603050405020304" pitchFamily="18" charset="0"/>
                <a:cs typeface="Times New Roman" panose="02020603050405020304" pitchFamily="18" charset="0"/>
              </a:rPr>
              <a:t> один модуль, часто используются совместно с </a:t>
            </a:r>
            <a:r>
              <a:rPr lang="ru-RU" sz="2400" dirty="0" err="1" smtClean="0">
                <a:latin typeface="Times New Roman" panose="02020603050405020304" pitchFamily="18" charset="0"/>
                <a:cs typeface="Times New Roman" panose="02020603050405020304" pitchFamily="18" charset="0"/>
              </a:rPr>
              <a:t>рэковыми</a:t>
            </a:r>
            <a:r>
              <a:rPr lang="ru-RU" sz="2400" dirty="0" smtClean="0">
                <a:latin typeface="Times New Roman" panose="02020603050405020304" pitchFamily="18" charset="0"/>
                <a:cs typeface="Times New Roman" panose="02020603050405020304" pitchFamily="18" charset="0"/>
              </a:rPr>
              <a:t> батарейными модулями</a:t>
            </a:r>
            <a:endParaRPr lang="en-US" sz="2400" dirty="0" smtClean="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отдельностоящие</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Моноблоки до 800 </a:t>
            </a:r>
            <a:r>
              <a:rPr lang="ru-RU" sz="2400" dirty="0" err="1" smtClean="0">
                <a:latin typeface="Times New Roman" panose="02020603050405020304" pitchFamily="18" charset="0"/>
                <a:cs typeface="Times New Roman" panose="02020603050405020304" pitchFamily="18" charset="0"/>
              </a:rPr>
              <a:t>кВА</a:t>
            </a:r>
            <a:r>
              <a:rPr lang="ru-RU" sz="2400" dirty="0" smtClean="0">
                <a:latin typeface="Times New Roman" panose="02020603050405020304" pitchFamily="18" charset="0"/>
                <a:cs typeface="Times New Roman" panose="02020603050405020304" pitchFamily="18" charset="0"/>
              </a:rPr>
              <a:t>, модульные до 1600 </a:t>
            </a:r>
            <a:r>
              <a:rPr lang="ru-RU" sz="2400" dirty="0" err="1" smtClean="0">
                <a:latin typeface="Times New Roman" panose="02020603050405020304" pitchFamily="18" charset="0"/>
                <a:cs typeface="Times New Roman" panose="02020603050405020304" pitchFamily="18" charset="0"/>
              </a:rPr>
              <a:t>кВА</a:t>
            </a:r>
            <a:endParaRPr lang="ru-RU" sz="24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943027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7498080" cy="5949287"/>
          </a:xfrm>
        </p:spPr>
        <p:txBody>
          <a:bodyPr>
            <a:normAutofit/>
          </a:bodyPr>
          <a:lstStyle/>
          <a:p>
            <a:pPr marL="0" indent="0">
              <a:buNone/>
            </a:pPr>
            <a:r>
              <a:rPr lang="ru-RU" sz="3200" dirty="0" err="1" smtClean="0">
                <a:latin typeface="Times New Roman" panose="02020603050405020304" pitchFamily="18" charset="0"/>
                <a:cs typeface="Times New Roman" panose="02020603050405020304" pitchFamily="18" charset="0"/>
              </a:rPr>
              <a:t>типоконструктив</a:t>
            </a:r>
            <a:r>
              <a:rPr lang="ru-RU" sz="3200" dirty="0" smtClean="0">
                <a:latin typeface="Times New Roman" panose="02020603050405020304" pitchFamily="18" charset="0"/>
                <a:cs typeface="Times New Roman" panose="02020603050405020304" pitchFamily="18" charset="0"/>
              </a:rPr>
              <a:t> ИБП,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Пример моноблочного исполнения с встроенным трансформатором</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На задней панели видно</a:t>
            </a:r>
          </a:p>
          <a:p>
            <a:pPr marL="0" indent="0">
              <a:buNone/>
            </a:pPr>
            <a:endParaRPr lang="ru-RU" sz="2400" dirty="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Автоматический выключатель входного питания,</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Автоматический выключатель нагрузки,</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Автоматический выключатель байпаса,</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Автоматический выключатель ручного байпаса,</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Автоматический выключатель АКБ</a:t>
            </a:r>
            <a:endParaRPr lang="ru-RU" sz="2400" dirty="0"/>
          </a:p>
        </p:txBody>
      </p:sp>
      <p:pic>
        <p:nvPicPr>
          <p:cNvPr id="4" name="Рисунок 3"/>
          <p:cNvPicPr>
            <a:picLocks noChangeAspect="1"/>
          </p:cNvPicPr>
          <p:nvPr/>
        </p:nvPicPr>
        <p:blipFill>
          <a:blip r:embed="rId2"/>
          <a:stretch>
            <a:fillRect/>
          </a:stretch>
        </p:blipFill>
        <p:spPr>
          <a:xfrm>
            <a:off x="7759744" y="1273579"/>
            <a:ext cx="3694319" cy="5219554"/>
          </a:xfrm>
          <a:prstGeom prst="rect">
            <a:avLst/>
          </a:prstGeom>
        </p:spPr>
      </p:pic>
    </p:spTree>
    <p:extLst>
      <p:ext uri="{BB962C8B-B14F-4D97-AF65-F5344CB8AC3E}">
        <p14:creationId xmlns:p14="http://schemas.microsoft.com/office/powerpoint/2010/main" val="186231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7498080" cy="5949287"/>
          </a:xfrm>
        </p:spPr>
        <p:txBody>
          <a:bodyPr>
            <a:normAutofit fontScale="92500" lnSpcReduction="20000"/>
          </a:bodyPr>
          <a:lstStyle/>
          <a:p>
            <a:pPr marL="0" indent="0">
              <a:buNone/>
            </a:pPr>
            <a:r>
              <a:rPr lang="ru-RU" sz="3000" dirty="0" err="1" smtClean="0">
                <a:latin typeface="Times New Roman" panose="02020603050405020304" pitchFamily="18" charset="0"/>
                <a:cs typeface="Times New Roman" panose="02020603050405020304" pitchFamily="18" charset="0"/>
              </a:rPr>
              <a:t>типоконструктив</a:t>
            </a:r>
            <a:r>
              <a:rPr lang="ru-RU" sz="3000" dirty="0" smtClean="0">
                <a:latin typeface="Times New Roman" panose="02020603050405020304" pitchFamily="18" charset="0"/>
                <a:cs typeface="Times New Roman" panose="02020603050405020304" pitchFamily="18" charset="0"/>
              </a:rPr>
              <a:t> ИБП,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Пример модульного исполнения</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На передней панели видно</a:t>
            </a:r>
          </a:p>
          <a:p>
            <a:pPr marL="0" indent="0">
              <a:buNone/>
            </a:pPr>
            <a:endParaRPr lang="ru-RU" sz="2400" dirty="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Автоматический выключатель входного питания,</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Автоматический выключатель нагрузки,</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Автоматический выключатель байпаса, </a:t>
            </a:r>
          </a:p>
          <a:p>
            <a:pPr>
              <a:buFont typeface="Times New Roman" panose="02020603050405020304" pitchFamily="18" charset="0"/>
              <a:buChar char="─"/>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В шкафу установлено:</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Несколько силовых модулей,</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Один электронный байпас (на общий номинал</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шкафа),</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Две дублирующие друг друга платы управления,</a:t>
            </a:r>
          </a:p>
          <a:p>
            <a:pPr>
              <a:buFont typeface="Times New Roman" panose="02020603050405020304" pitchFamily="18" charset="0"/>
              <a:buChar char="─"/>
            </a:pPr>
            <a:r>
              <a:rPr lang="ru-RU" sz="2400" dirty="0" smtClean="0">
                <a:latin typeface="Times New Roman" panose="02020603050405020304" pitchFamily="18" charset="0"/>
                <a:cs typeface="Times New Roman" panose="02020603050405020304" pitchFamily="18" charset="0"/>
              </a:rPr>
              <a:t> Шина постоянного тока для подключения АКБ,</a:t>
            </a:r>
          </a:p>
        </p:txBody>
      </p:sp>
      <p:pic>
        <p:nvPicPr>
          <p:cNvPr id="5" name="Рисунок 4"/>
          <p:cNvPicPr>
            <a:picLocks noChangeAspect="1"/>
          </p:cNvPicPr>
          <p:nvPr/>
        </p:nvPicPr>
        <p:blipFill>
          <a:blip r:embed="rId2"/>
          <a:stretch>
            <a:fillRect/>
          </a:stretch>
        </p:blipFill>
        <p:spPr>
          <a:xfrm>
            <a:off x="7498080" y="822086"/>
            <a:ext cx="3548703" cy="5686476"/>
          </a:xfrm>
          <a:prstGeom prst="rect">
            <a:avLst/>
          </a:prstGeom>
        </p:spPr>
      </p:pic>
    </p:spTree>
    <p:extLst>
      <p:ext uri="{BB962C8B-B14F-4D97-AF65-F5344CB8AC3E}">
        <p14:creationId xmlns:p14="http://schemas.microsoft.com/office/powerpoint/2010/main" val="3890953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1" y="908713"/>
            <a:ext cx="12262585" cy="5949287"/>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Функционал ИБП, </a:t>
            </a: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Кроме основного функционала, ИБП должны обладать рядом тоже очень полезных функций</a:t>
            </a:r>
          </a:p>
          <a:p>
            <a:pPr marL="0" indent="0">
              <a:buNone/>
            </a:pPr>
            <a:endParaRPr lang="ru-RU" sz="2000" dirty="0">
              <a:latin typeface="Times New Roman" panose="02020603050405020304" pitchFamily="18" charset="0"/>
              <a:cs typeface="Times New Roman" panose="02020603050405020304" pitchFamily="18" charset="0"/>
            </a:endParaRPr>
          </a:p>
          <a:p>
            <a:pPr>
              <a:buFont typeface="Calibri" panose="020F0502020204030204" pitchFamily="34" charset="0"/>
              <a:buChar char="−"/>
            </a:pPr>
            <a:r>
              <a:rPr lang="ru-RU" sz="2000" dirty="0" err="1">
                <a:latin typeface="Times New Roman" panose="02020603050405020304" pitchFamily="18" charset="0"/>
                <a:cs typeface="Times New Roman" panose="02020603050405020304" pitchFamily="18" charset="0"/>
              </a:rPr>
              <a:t>Помодульное</a:t>
            </a:r>
            <a:r>
              <a:rPr lang="ru-RU" sz="2000" dirty="0">
                <a:latin typeface="Times New Roman" panose="02020603050405020304" pitchFamily="18" charset="0"/>
                <a:cs typeface="Times New Roman" panose="02020603050405020304" pitchFamily="18" charset="0"/>
              </a:rPr>
              <a:t> подключение к сети (ступенчатый </a:t>
            </a:r>
            <a:r>
              <a:rPr lang="ru-RU" sz="2000" dirty="0" err="1" smtClean="0">
                <a:latin typeface="Times New Roman" panose="02020603050405020304" pitchFamily="18" charset="0"/>
                <a:cs typeface="Times New Roman" panose="02020603050405020304" pitchFamily="18" charset="0"/>
              </a:rPr>
              <a:t>наброс</a:t>
            </a:r>
            <a:r>
              <a:rPr lang="ru-RU" sz="2000" dirty="0" smtClean="0">
                <a:latin typeface="Times New Roman" panose="02020603050405020304" pitchFamily="18" charset="0"/>
                <a:cs typeface="Times New Roman" panose="02020603050405020304" pitchFamily="18" charset="0"/>
              </a:rPr>
              <a:t> нагрузки </a:t>
            </a:r>
            <a:r>
              <a:rPr lang="ru-RU" sz="2000" dirty="0">
                <a:latin typeface="Times New Roman" panose="02020603050405020304" pitchFamily="18" charset="0"/>
                <a:cs typeface="Times New Roman" panose="02020603050405020304" pitchFamily="18" charset="0"/>
              </a:rPr>
              <a:t>на сеть (120сек на </a:t>
            </a:r>
            <a:r>
              <a:rPr lang="ru-RU" sz="2000" dirty="0" smtClean="0">
                <a:latin typeface="Times New Roman" panose="02020603050405020304" pitchFamily="18" charset="0"/>
                <a:cs typeface="Times New Roman" panose="02020603050405020304" pitchFamily="18" charset="0"/>
              </a:rPr>
              <a:t>шкаф)</a:t>
            </a:r>
          </a:p>
          <a:p>
            <a:pPr>
              <a:buFont typeface="Calibri" panose="020F0502020204030204" pitchFamily="34" charset="0"/>
              <a:buChar char="−"/>
            </a:pPr>
            <a:r>
              <a:rPr lang="ru-RU" sz="2000" dirty="0" smtClean="0">
                <a:latin typeface="Times New Roman" panose="02020603050405020304" pitchFamily="18" charset="0"/>
                <a:cs typeface="Times New Roman" panose="02020603050405020304" pitchFamily="18" charset="0"/>
              </a:rPr>
              <a:t>Функция </a:t>
            </a:r>
            <a:r>
              <a:rPr lang="ru-RU" sz="2000" dirty="0">
                <a:latin typeface="Times New Roman" panose="02020603050405020304" pitchFamily="18" charset="0"/>
                <a:cs typeface="Times New Roman" panose="02020603050405020304" pitchFamily="18" charset="0"/>
              </a:rPr>
              <a:t>самотестирования </a:t>
            </a:r>
            <a:r>
              <a:rPr lang="en-US" sz="2000" dirty="0" smtClean="0">
                <a:latin typeface="Times New Roman" panose="02020603050405020304" pitchFamily="18" charset="0"/>
                <a:cs typeface="Times New Roman" panose="02020603050405020304" pitchFamily="18" charset="0"/>
              </a:rPr>
              <a:t>Self-aging</a:t>
            </a:r>
            <a:endParaRPr lang="ru-RU" sz="2000" dirty="0" smtClean="0">
              <a:latin typeface="Times New Roman" panose="02020603050405020304" pitchFamily="18" charset="0"/>
              <a:cs typeface="Times New Roman" panose="02020603050405020304" pitchFamily="18" charset="0"/>
            </a:endParaRPr>
          </a:p>
          <a:p>
            <a:pPr>
              <a:buFont typeface="Calibri" panose="020F0502020204030204" pitchFamily="34" charset="0"/>
              <a:buChar char="−"/>
            </a:pPr>
            <a:r>
              <a:rPr lang="ru-RU" sz="2000" dirty="0" smtClean="0">
                <a:latin typeface="Times New Roman" panose="02020603050405020304" pitchFamily="18" charset="0"/>
                <a:cs typeface="Times New Roman" panose="02020603050405020304" pitchFamily="18" charset="0"/>
              </a:rPr>
              <a:t>«Черный </a:t>
            </a:r>
            <a:r>
              <a:rPr lang="ru-RU" sz="2000" dirty="0">
                <a:latin typeface="Times New Roman" panose="02020603050405020304" pitchFamily="18" charset="0"/>
                <a:cs typeface="Times New Roman" panose="02020603050405020304" pitchFamily="18" charset="0"/>
              </a:rPr>
              <a:t>ящик» – </a:t>
            </a:r>
            <a:r>
              <a:rPr lang="ru-RU" sz="2000" dirty="0" err="1">
                <a:latin typeface="Times New Roman" panose="02020603050405020304" pitchFamily="18" charset="0"/>
                <a:cs typeface="Times New Roman" panose="02020603050405020304" pitchFamily="18" charset="0"/>
              </a:rPr>
              <a:t>осциллографирование</a:t>
            </a:r>
            <a:r>
              <a:rPr lang="ru-RU" sz="2000" dirty="0">
                <a:latin typeface="Times New Roman" panose="02020603050405020304" pitchFamily="18" charset="0"/>
                <a:cs typeface="Times New Roman" panose="02020603050405020304" pitchFamily="18" charset="0"/>
              </a:rPr>
              <a:t> токов </a:t>
            </a:r>
            <a:r>
              <a:rPr lang="ru-RU" sz="2000" dirty="0" smtClean="0">
                <a:latin typeface="Times New Roman" panose="02020603050405020304" pitchFamily="18" charset="0"/>
                <a:cs typeface="Times New Roman" panose="02020603050405020304" pitchFamily="18" charset="0"/>
              </a:rPr>
              <a:t>и напряжений</a:t>
            </a:r>
          </a:p>
          <a:p>
            <a:pPr>
              <a:buFont typeface="Calibri" panose="020F0502020204030204" pitchFamily="34" charset="0"/>
              <a:buChar char="−"/>
            </a:pPr>
            <a:r>
              <a:rPr lang="ru-RU" sz="2000" dirty="0" smtClean="0">
                <a:latin typeface="Times New Roman" panose="02020603050405020304" pitchFamily="18" charset="0"/>
                <a:cs typeface="Times New Roman" panose="02020603050405020304" pitchFamily="18" charset="0"/>
              </a:rPr>
              <a:t>Режим увеличения КПД (не путать с ЭКО режимом). При </a:t>
            </a:r>
            <a:r>
              <a:rPr lang="ru-RU" sz="2000" dirty="0">
                <a:latin typeface="Times New Roman" panose="02020603050405020304" pitchFamily="18" charset="0"/>
                <a:cs typeface="Times New Roman" panose="02020603050405020304" pitchFamily="18" charset="0"/>
              </a:rPr>
              <a:t>недостаточной нагрузке силовые блоки </a:t>
            </a:r>
            <a:r>
              <a:rPr lang="ru-RU" sz="2000" dirty="0" smtClean="0">
                <a:latin typeface="Times New Roman" panose="02020603050405020304" pitchFamily="18" charset="0"/>
                <a:cs typeface="Times New Roman" panose="02020603050405020304" pitchFamily="18" charset="0"/>
              </a:rPr>
              <a:t>поочередно «</a:t>
            </a:r>
            <a:r>
              <a:rPr lang="ru-RU" sz="2000" dirty="0">
                <a:latin typeface="Times New Roman" panose="02020603050405020304" pitchFamily="18" charset="0"/>
                <a:cs typeface="Times New Roman" panose="02020603050405020304" pitchFamily="18" charset="0"/>
              </a:rPr>
              <a:t>засыпают», что увеличивает КПД ИБП и </a:t>
            </a:r>
            <a:r>
              <a:rPr lang="ru-RU" sz="2000" dirty="0" smtClean="0">
                <a:latin typeface="Times New Roman" panose="02020603050405020304" pitchFamily="18" charset="0"/>
                <a:cs typeface="Times New Roman" panose="02020603050405020304" pitchFamily="18" charset="0"/>
              </a:rPr>
              <a:t>уменьшает износ </a:t>
            </a:r>
            <a:r>
              <a:rPr lang="ru-RU" sz="2000" dirty="0">
                <a:latin typeface="Times New Roman" panose="02020603050405020304" pitchFamily="18" charset="0"/>
                <a:cs typeface="Times New Roman" panose="02020603050405020304" pitchFamily="18" charset="0"/>
              </a:rPr>
              <a:t>системы</a:t>
            </a:r>
            <a:endParaRPr lang="ru-RU" sz="2000" dirty="0" smtClean="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456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1" y="908713"/>
            <a:ext cx="12262585" cy="594928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Батарейные системы ИБП, </a:t>
            </a: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VRLA </a:t>
            </a:r>
            <a:r>
              <a:rPr lang="ru-RU" sz="2000" dirty="0" smtClean="0">
                <a:latin typeface="Times New Roman" panose="02020603050405020304" pitchFamily="18" charset="0"/>
                <a:cs typeface="Times New Roman" panose="02020603050405020304" pitchFamily="18" charset="0"/>
              </a:rPr>
              <a:t>и литий-ионные АКБ</a:t>
            </a:r>
          </a:p>
          <a:p>
            <a:pPr marL="0" indent="0">
              <a:buNone/>
            </a:pP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С момента увеличения времени автономности свыше 15 мин и при работе с мощностями в сотни </a:t>
            </a:r>
            <a:r>
              <a:rPr lang="ru-RU" sz="2000" dirty="0" err="1" smtClean="0">
                <a:latin typeface="Times New Roman" panose="02020603050405020304" pitchFamily="18" charset="0"/>
                <a:cs typeface="Times New Roman" panose="02020603050405020304" pitchFamily="18" charset="0"/>
              </a:rPr>
              <a:t>кВА</a:t>
            </a:r>
            <a:r>
              <a:rPr lang="ru-RU" sz="2000" dirty="0" smtClean="0">
                <a:latin typeface="Times New Roman" panose="02020603050405020304" pitchFamily="18" charset="0"/>
                <a:cs typeface="Times New Roman" panose="02020603050405020304" pitchFamily="18" charset="0"/>
              </a:rPr>
              <a:t> стоимость батарейной системы на литий-ионе становится соизмеримой с стоимость свинцовых аналогов</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288407" y="3703822"/>
            <a:ext cx="11210925" cy="2838450"/>
          </a:xfrm>
          <a:prstGeom prst="rect">
            <a:avLst/>
          </a:prstGeom>
        </p:spPr>
      </p:pic>
    </p:spTree>
    <p:extLst>
      <p:ext uri="{BB962C8B-B14F-4D97-AF65-F5344CB8AC3E}">
        <p14:creationId xmlns:p14="http://schemas.microsoft.com/office/powerpoint/2010/main" val="3296714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1" y="908713"/>
            <a:ext cx="12262585" cy="594928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Схемы резервирования ИБП, </a:t>
            </a:r>
            <a:endParaRPr lang="en-US" dirty="0" smtClean="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Параллельное резервирование</a:t>
            </a:r>
          </a:p>
          <a:p>
            <a:pPr marL="0" indent="0">
              <a:buNone/>
            </a:pPr>
            <a:endParaRPr lang="ru-RU" sz="2000" dirty="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en-US" sz="2000" dirty="0" smtClean="0">
                <a:latin typeface="Times New Roman" panose="02020603050405020304" pitchFamily="18" charset="0"/>
                <a:cs typeface="Times New Roman" panose="02020603050405020304" pitchFamily="18" charset="0"/>
              </a:rPr>
              <a:t>N+1</a:t>
            </a:r>
          </a:p>
          <a:p>
            <a:pPr marL="0" indent="0">
              <a:buNone/>
            </a:pPr>
            <a:r>
              <a:rPr lang="ru-RU" sz="2000" dirty="0" smtClean="0">
                <a:latin typeface="Times New Roman" panose="02020603050405020304" pitchFamily="18" charset="0"/>
                <a:cs typeface="Times New Roman" panose="02020603050405020304" pitchFamily="18" charset="0"/>
              </a:rPr>
              <a:t>Один модуль в резерве, используется повсеместно</a:t>
            </a:r>
            <a:endParaRPr lang="en-US" sz="2000" dirty="0" smtClean="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en-US" sz="2000" dirty="0" smtClean="0">
                <a:latin typeface="Times New Roman" panose="02020603050405020304" pitchFamily="18" charset="0"/>
                <a:cs typeface="Times New Roman" panose="02020603050405020304" pitchFamily="18" charset="0"/>
              </a:rPr>
              <a:t>2N</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Двойное резервирование, две параллельные системы</a:t>
            </a:r>
          </a:p>
          <a:p>
            <a:pPr>
              <a:buFont typeface="Times New Roman" panose="02020603050405020304" pitchFamily="18" charset="0"/>
              <a:buChar char="─"/>
            </a:pPr>
            <a:r>
              <a:rPr lang="en-US" sz="2000" dirty="0" smtClean="0">
                <a:latin typeface="Times New Roman" panose="02020603050405020304" pitchFamily="18" charset="0"/>
                <a:cs typeface="Times New Roman" panose="02020603050405020304" pitchFamily="18" charset="0"/>
              </a:rPr>
              <a:t>2(N+1)</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один ИБП в горячем резерве, плюс модуль в резерве у каждого</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Распределенное резервирование (ЦОД)</a:t>
            </a:r>
          </a:p>
          <a:p>
            <a:pPr>
              <a:buFont typeface="Times New Roman" panose="02020603050405020304" pitchFamily="18" charset="0"/>
              <a:buChar char="─"/>
            </a:pPr>
            <a:r>
              <a:rPr lang="ru-RU" sz="2000" dirty="0" smtClean="0">
                <a:latin typeface="Times New Roman" panose="02020603050405020304" pitchFamily="18" charset="0"/>
                <a:cs typeface="Times New Roman" panose="02020603050405020304" pitchFamily="18" charset="0"/>
              </a:rPr>
              <a:t>4/3</a:t>
            </a:r>
            <a:r>
              <a:rPr lang="en-US" sz="2000" dirty="0" smtClean="0">
                <a:latin typeface="Times New Roman" panose="02020603050405020304" pitchFamily="18" charset="0"/>
                <a:cs typeface="Times New Roman" panose="02020603050405020304" pitchFamily="18" charset="0"/>
              </a:rPr>
              <a:t>N</a:t>
            </a:r>
          </a:p>
          <a:p>
            <a:pPr>
              <a:buFont typeface="Times New Roman" panose="02020603050405020304" pitchFamily="18" charset="0"/>
              <a:buChar char="─"/>
            </a:pPr>
            <a:r>
              <a:rPr lang="en-US" sz="2000" dirty="0" smtClean="0">
                <a:latin typeface="Times New Roman" panose="02020603050405020304" pitchFamily="18" charset="0"/>
                <a:cs typeface="Times New Roman" panose="02020603050405020304" pitchFamily="18" charset="0"/>
              </a:rPr>
              <a:t>3/2N</a:t>
            </a:r>
            <a:endParaRPr lang="ru-RU" sz="2000" dirty="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33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1" y="908713"/>
            <a:ext cx="12262585" cy="5949287"/>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Схемы резервирования ИБП, </a:t>
            </a:r>
            <a:endParaRPr lang="en-US" sz="2000" dirty="0" smtClean="0">
              <a:latin typeface="Times New Roman" panose="02020603050405020304" pitchFamily="18" charset="0"/>
              <a:cs typeface="Times New Roman" panose="02020603050405020304" pitchFamily="18" charset="0"/>
            </a:endParaRPr>
          </a:p>
          <a:p>
            <a:pPr marL="0" indent="0">
              <a:buNone/>
            </a:pP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В связи с бурным строительством ЦОД в настоящее время следует дополнительно рассмотреть схемы распределенного или дробного резервирования, которое предполагает </a:t>
            </a:r>
            <a:r>
              <a:rPr lang="ru-RU" sz="2000" dirty="0" err="1" smtClean="0">
                <a:latin typeface="Times New Roman" panose="02020603050405020304" pitchFamily="18" charset="0"/>
                <a:cs typeface="Times New Roman" panose="02020603050405020304" pitchFamily="18" charset="0"/>
              </a:rPr>
              <a:t>запитывать</a:t>
            </a:r>
            <a:r>
              <a:rPr lang="ru-RU" sz="2000" dirty="0" smtClean="0">
                <a:latin typeface="Times New Roman" panose="02020603050405020304" pitchFamily="18" charset="0"/>
                <a:cs typeface="Times New Roman" panose="02020603050405020304" pitchFamily="18" charset="0"/>
              </a:rPr>
              <a:t> нагрузку от </a:t>
            </a:r>
            <a:r>
              <a:rPr lang="ru-RU" sz="2000" dirty="0">
                <a:latin typeface="Times New Roman" panose="02020603050405020304" pitchFamily="18" charset="0"/>
                <a:cs typeface="Times New Roman" panose="02020603050405020304" pitchFamily="18" charset="0"/>
              </a:rPr>
              <a:t>разных групп ИБП</a:t>
            </a:r>
            <a:r>
              <a:rPr lang="ru-RU" sz="2000" dirty="0" smtClean="0">
                <a:latin typeface="Times New Roman" panose="02020603050405020304" pitchFamily="18" charset="0"/>
                <a:cs typeface="Times New Roman" panose="02020603050405020304" pitchFamily="18" charset="0"/>
              </a:rPr>
              <a:t>.</a:t>
            </a:r>
          </a:p>
          <a:p>
            <a:pPr marL="0" indent="0">
              <a:buNone/>
            </a:pPr>
            <a:r>
              <a:rPr lang="ru-RU" sz="2000" dirty="0">
                <a:latin typeface="Times New Roman" panose="02020603050405020304" pitchFamily="18" charset="0"/>
                <a:cs typeface="Times New Roman" panose="02020603050405020304" pitchFamily="18" charset="0"/>
              </a:rPr>
              <a:t>Схема 3/2N включает в себя все преимущества системы 2N, но такая система загружена на 2/3, а не на 50/50 как в системе 2N, соответственно и производительность у 3/2N будет намного выше, а счета за электричество – значительно меньше.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При </a:t>
            </a:r>
            <a:r>
              <a:rPr lang="ru-RU" sz="2000" dirty="0">
                <a:latin typeface="Times New Roman" panose="02020603050405020304" pitchFamily="18" charset="0"/>
                <a:cs typeface="Times New Roman" panose="02020603050405020304" pitchFamily="18" charset="0"/>
              </a:rPr>
              <a:t>отказе одного из элементов минимальна вероятность потери нагрузки. </a:t>
            </a:r>
            <a:r>
              <a:rPr lang="ru-RU" sz="2000" dirty="0" smtClean="0">
                <a:latin typeface="Times New Roman" panose="02020603050405020304" pitchFamily="18" charset="0"/>
                <a:cs typeface="Times New Roman" panose="02020603050405020304" pitchFamily="18" charset="0"/>
              </a:rPr>
              <a:t>Даже </a:t>
            </a:r>
            <a:r>
              <a:rPr lang="ru-RU" sz="2000" dirty="0">
                <a:latin typeface="Times New Roman" panose="02020603050405020304" pitchFamily="18" charset="0"/>
                <a:cs typeface="Times New Roman" panose="02020603050405020304" pitchFamily="18" charset="0"/>
              </a:rPr>
              <a:t>если выйдет из строя один из ИБП, то его нагрузку подхватит соседняя система. Как и в любой другой схеме, здесь возможны вариации: к примеру, если добавить четвертую группу ИБП, то схема уже будет называться 4/3 N.</a:t>
            </a:r>
            <a:endParaRPr lang="ru-RU"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943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1" y="908713"/>
            <a:ext cx="12262585" cy="5949287"/>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Схемы параллельного и распределенного резервирования ИБП, </a:t>
            </a:r>
            <a:endParaRPr lang="en-US" sz="2000" dirty="0" smtClean="0">
              <a:latin typeface="Times New Roman" panose="02020603050405020304" pitchFamily="18" charset="0"/>
              <a:cs typeface="Times New Roman" panose="02020603050405020304" pitchFamily="18" charset="0"/>
            </a:endParaRPr>
          </a:p>
          <a:p>
            <a:pPr marL="0" indent="0">
              <a:buNone/>
            </a:pPr>
            <a:endParaRPr lang="ru-RU" sz="2000" dirty="0" smtClean="0">
              <a:latin typeface="Times New Roman" panose="02020603050405020304" pitchFamily="18" charset="0"/>
              <a:cs typeface="Times New Roman" panose="02020603050405020304" pitchFamily="18" charset="0"/>
            </a:endParaRPr>
          </a:p>
          <a:p>
            <a:pPr marL="0" indent="0">
              <a:buNone/>
            </a:pPr>
            <a:endParaRPr lang="ru-RU" sz="2000" dirty="0" smtClean="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5587967" y="2041007"/>
            <a:ext cx="5923848" cy="3462531"/>
          </a:xfrm>
          <a:prstGeom prst="rect">
            <a:avLst/>
          </a:prstGeom>
        </p:spPr>
      </p:pic>
      <p:pic>
        <p:nvPicPr>
          <p:cNvPr id="6" name="Рисунок 5"/>
          <p:cNvPicPr>
            <a:picLocks noChangeAspect="1"/>
          </p:cNvPicPr>
          <p:nvPr/>
        </p:nvPicPr>
        <p:blipFill>
          <a:blip r:embed="rId3"/>
          <a:stretch>
            <a:fillRect/>
          </a:stretch>
        </p:blipFill>
        <p:spPr>
          <a:xfrm>
            <a:off x="401905" y="2262387"/>
            <a:ext cx="4102719" cy="2768501"/>
          </a:xfrm>
          <a:prstGeom prst="rect">
            <a:avLst/>
          </a:prstGeom>
        </p:spPr>
      </p:pic>
    </p:spTree>
    <p:extLst>
      <p:ext uri="{BB962C8B-B14F-4D97-AF65-F5344CB8AC3E}">
        <p14:creationId xmlns:p14="http://schemas.microsoft.com/office/powerpoint/2010/main" val="1298982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lnSpcReduction="10000"/>
          </a:bodyPr>
          <a:lstStyle/>
          <a:p>
            <a:pPr marL="0" indent="0">
              <a:buNone/>
            </a:pPr>
            <a:r>
              <a:rPr lang="ru-RU" dirty="0" smtClean="0">
                <a:latin typeface="Times New Roman" panose="02020603050405020304" pitchFamily="18" charset="0"/>
                <a:cs typeface="Times New Roman" panose="02020603050405020304" pitchFamily="18" charset="0"/>
              </a:rPr>
              <a:t>Режимы работы ИБП с двойным преобразованием</a:t>
            </a:r>
          </a:p>
          <a:p>
            <a:pPr marL="0" indent="0">
              <a:buNone/>
            </a:pPr>
            <a:endParaRPr lang="ru-RU" dirty="0"/>
          </a:p>
          <a:p>
            <a:pPr marL="0" indent="0">
              <a:buNone/>
            </a:pPr>
            <a:r>
              <a:rPr lang="ru-RU" sz="1900" dirty="0">
                <a:latin typeface="Times New Roman" panose="02020603050405020304" pitchFamily="18" charset="0"/>
                <a:cs typeface="Times New Roman" panose="02020603050405020304" pitchFamily="18" charset="0"/>
              </a:rPr>
              <a:t>В зависимости от состояния сети и величины нагрузки, ИБП c двойным преобразованием может работать в различных режимах: сетевом, автономном, Байпас и других</a:t>
            </a:r>
            <a:r>
              <a:rPr lang="ru-RU" sz="1900" dirty="0" smtClean="0">
                <a:latin typeface="Times New Roman" panose="02020603050405020304" pitchFamily="18" charset="0"/>
                <a:cs typeface="Times New Roman" panose="02020603050405020304" pitchFamily="18" charset="0"/>
              </a:rPr>
              <a:t>.</a:t>
            </a:r>
          </a:p>
          <a:p>
            <a:pPr marL="0" indent="0">
              <a:buNone/>
            </a:pPr>
            <a:endParaRPr lang="ru-RU" sz="1900" dirty="0">
              <a:latin typeface="Times New Roman" panose="02020603050405020304" pitchFamily="18" charset="0"/>
              <a:cs typeface="Times New Roman" panose="02020603050405020304" pitchFamily="18" charset="0"/>
            </a:endParaRPr>
          </a:p>
          <a:p>
            <a:pPr>
              <a:buFont typeface="Calibri" panose="020F0502020204030204" pitchFamily="34" charset="0"/>
              <a:buChar char="−"/>
            </a:pPr>
            <a:r>
              <a:rPr lang="ru-RU" sz="1900" dirty="0" smtClean="0">
                <a:latin typeface="Times New Roman" panose="02020603050405020304" pitchFamily="18" charset="0"/>
                <a:cs typeface="Times New Roman" panose="02020603050405020304" pitchFamily="18" charset="0"/>
              </a:rPr>
              <a:t>Сетевой режим – режим питания нагрузки через основной тракт. При </a:t>
            </a:r>
            <a:r>
              <a:rPr lang="ru-RU" sz="1900" dirty="0">
                <a:latin typeface="Times New Roman" panose="02020603050405020304" pitchFamily="18" charset="0"/>
                <a:cs typeface="Times New Roman" panose="02020603050405020304" pitchFamily="18" charset="0"/>
              </a:rPr>
              <a:t>наличии сетевого напряжения в пределах допустимого отклонения, и нагрузки, не превышающей максимально допустимую, ИБП работает в сетевом режиме. При этом режиме осуществляется:</a:t>
            </a:r>
          </a:p>
          <a:p>
            <a:r>
              <a:rPr lang="ru-RU" sz="1900" dirty="0" smtClean="0">
                <a:latin typeface="Times New Roman" panose="02020603050405020304" pitchFamily="18" charset="0"/>
                <a:cs typeface="Times New Roman" panose="02020603050405020304" pitchFamily="18" charset="0"/>
              </a:rPr>
              <a:t>фильтрация </a:t>
            </a:r>
            <a:r>
              <a:rPr lang="ru-RU" sz="1900" dirty="0">
                <a:latin typeface="Times New Roman" panose="02020603050405020304" pitchFamily="18" charset="0"/>
                <a:cs typeface="Times New Roman" panose="02020603050405020304" pitchFamily="18" charset="0"/>
              </a:rPr>
              <a:t>импульсных и высокочастотных сетевых помех;</a:t>
            </a:r>
          </a:p>
          <a:p>
            <a:r>
              <a:rPr lang="ru-RU" sz="1900" dirty="0" smtClean="0">
                <a:latin typeface="Times New Roman" panose="02020603050405020304" pitchFamily="18" charset="0"/>
                <a:cs typeface="Times New Roman" panose="02020603050405020304" pitchFamily="18" charset="0"/>
              </a:rPr>
              <a:t>преобразование </a:t>
            </a:r>
            <a:r>
              <a:rPr lang="ru-RU" sz="1900" dirty="0">
                <a:latin typeface="Times New Roman" panose="02020603050405020304" pitchFamily="18" charset="0"/>
                <a:cs typeface="Times New Roman" panose="02020603050405020304" pitchFamily="18" charset="0"/>
              </a:rPr>
              <a:t>энергии переменного тока сети в энергию постоянного тока с помощью выпрямителя и схемы коррекции коэффициента мощности;</a:t>
            </a:r>
          </a:p>
          <a:p>
            <a:r>
              <a:rPr lang="ru-RU" sz="1900" dirty="0" smtClean="0">
                <a:latin typeface="Times New Roman" panose="02020603050405020304" pitchFamily="18" charset="0"/>
                <a:cs typeface="Times New Roman" panose="02020603050405020304" pitchFamily="18" charset="0"/>
              </a:rPr>
              <a:t>преобразование </a:t>
            </a:r>
            <a:r>
              <a:rPr lang="ru-RU" sz="1900" dirty="0">
                <a:latin typeface="Times New Roman" panose="02020603050405020304" pitchFamily="18" charset="0"/>
                <a:cs typeface="Times New Roman" panose="02020603050405020304" pitchFamily="18" charset="0"/>
              </a:rPr>
              <a:t>с помощью инвертора энергии постоянного тока в энергию переменного тока со стабильными параметрами;</a:t>
            </a:r>
          </a:p>
          <a:p>
            <a:r>
              <a:rPr lang="ru-RU" sz="1900" dirty="0" err="1" smtClean="0">
                <a:latin typeface="Times New Roman" panose="02020603050405020304" pitchFamily="18" charset="0"/>
                <a:cs typeface="Times New Roman" panose="02020603050405020304" pitchFamily="18" charset="0"/>
              </a:rPr>
              <a:t>подзаряд</a:t>
            </a: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АБ с помощью зарядного устройства</a:t>
            </a:r>
            <a:r>
              <a:rPr lang="ru-RU" sz="1900" dirty="0" smtClean="0">
                <a:latin typeface="Times New Roman" panose="02020603050405020304" pitchFamily="18" charset="0"/>
                <a:cs typeface="Times New Roman" panose="02020603050405020304" pitchFamily="18" charset="0"/>
              </a:rPr>
              <a:t>.</a:t>
            </a:r>
          </a:p>
          <a:p>
            <a:pPr>
              <a:buFont typeface="Times New Roman" panose="02020603050405020304" pitchFamily="18" charset="0"/>
              <a:buChar char="─"/>
            </a:pPr>
            <a:r>
              <a:rPr lang="ru-RU" sz="1900" dirty="0">
                <a:latin typeface="Times New Roman" panose="02020603050405020304" pitchFamily="18" charset="0"/>
                <a:cs typeface="Times New Roman" panose="02020603050405020304" pitchFamily="18" charset="0"/>
              </a:rPr>
              <a:t>Автономный режим – режим питания нагрузки энергией аккумуляторной батареи. При отклонении параметров сетевого напряжения за допустимые пределы или при полном пропадании сети ИБП мгновенно переходит на автономный режим питания нагрузки энергией аккумуляторной батареи (АБ) через повышающий преобразователь DC/DC и инвертор. При восстановлении напряжения сети ИБП автоматически перейдет в сетевой режим.</a:t>
            </a:r>
            <a:endParaRPr lang="ru-RU" sz="1900" dirty="0" smtClean="0">
              <a:latin typeface="Times New Roman" panose="02020603050405020304" pitchFamily="18" charset="0"/>
              <a:cs typeface="Times New Roman" panose="02020603050405020304" pitchFamily="18" charset="0"/>
            </a:endParaRPr>
          </a:p>
          <a:p>
            <a:endParaRPr lang="ru-RU" dirty="0"/>
          </a:p>
          <a:p>
            <a:endParaRPr lang="ru-RU" dirty="0"/>
          </a:p>
          <a:p>
            <a:pPr marL="0" indent="0">
              <a:buNone/>
            </a:pPr>
            <a:endParaRPr lang="ru-RU" dirty="0"/>
          </a:p>
        </p:txBody>
      </p:sp>
    </p:spTree>
    <p:extLst>
      <p:ext uri="{BB962C8B-B14F-4D97-AF65-F5344CB8AC3E}">
        <p14:creationId xmlns:p14="http://schemas.microsoft.com/office/powerpoint/2010/main" val="14615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lnSpcReduction="10000"/>
          </a:bodyPr>
          <a:lstStyle/>
          <a:p>
            <a:pPr marL="0" indent="0">
              <a:buNone/>
            </a:pPr>
            <a:r>
              <a:rPr lang="ru-RU" dirty="0" smtClean="0">
                <a:latin typeface="Times New Roman" panose="02020603050405020304" pitchFamily="18" charset="0"/>
                <a:cs typeface="Times New Roman" panose="02020603050405020304" pitchFamily="18" charset="0"/>
              </a:rPr>
              <a:t>Режимы работы ИБП с двойным преобразованием</a:t>
            </a:r>
          </a:p>
          <a:p>
            <a:pPr marL="0" indent="0">
              <a:buNone/>
            </a:pPr>
            <a:endParaRPr lang="ru-RU" dirty="0"/>
          </a:p>
          <a:p>
            <a:pPr marL="0" indent="0">
              <a:buNone/>
            </a:pPr>
            <a:r>
              <a:rPr lang="ru-RU" sz="2000" dirty="0">
                <a:latin typeface="Times New Roman" panose="02020603050405020304" pitchFamily="18" charset="0"/>
                <a:cs typeface="Times New Roman" panose="02020603050405020304" pitchFamily="18" charset="0"/>
              </a:rPr>
              <a:t>В зависимости от состояния сети и величины нагрузки, ИБП c двойным преобразованием может работать в различных режимах: сетевом, автономном, </a:t>
            </a:r>
            <a:r>
              <a:rPr lang="ru-RU" sz="2000" dirty="0" smtClean="0">
                <a:latin typeface="Times New Roman" panose="02020603050405020304" pitchFamily="18" charset="0"/>
                <a:cs typeface="Times New Roman" panose="02020603050405020304" pitchFamily="18" charset="0"/>
              </a:rPr>
              <a:t>байпас </a:t>
            </a:r>
            <a:r>
              <a:rPr lang="ru-RU" sz="2000" dirty="0">
                <a:latin typeface="Times New Roman" panose="02020603050405020304" pitchFamily="18" charset="0"/>
                <a:cs typeface="Times New Roman" panose="02020603050405020304" pitchFamily="18" charset="0"/>
              </a:rPr>
              <a:t>и других</a:t>
            </a:r>
            <a:r>
              <a:rPr lang="ru-RU" sz="2000" dirty="0" smtClean="0">
                <a:latin typeface="Times New Roman" panose="02020603050405020304" pitchFamily="18" charset="0"/>
                <a:cs typeface="Times New Roman" panose="02020603050405020304" pitchFamily="18" charset="0"/>
              </a:rPr>
              <a:t>.</a:t>
            </a:r>
          </a:p>
          <a:p>
            <a:pPr marL="0" indent="0">
              <a:buNone/>
            </a:pPr>
            <a:endParaRPr lang="ru-RU" sz="2000" dirty="0" smtClean="0">
              <a:latin typeface="Times New Roman" panose="02020603050405020304" pitchFamily="18" charset="0"/>
              <a:cs typeface="Times New Roman" panose="02020603050405020304" pitchFamily="18" charset="0"/>
            </a:endParaRPr>
          </a:p>
          <a:p>
            <a:pPr>
              <a:buFont typeface="Calibri" panose="020F0502020204030204" pitchFamily="34" charset="0"/>
              <a:buChar char="−"/>
            </a:pPr>
            <a:r>
              <a:rPr lang="ru-RU" sz="2000" dirty="0">
                <a:latin typeface="Times New Roman" panose="02020603050405020304" pitchFamily="18" charset="0"/>
                <a:cs typeface="Times New Roman" panose="02020603050405020304" pitchFamily="18" charset="0"/>
              </a:rPr>
              <a:t>р</a:t>
            </a:r>
            <a:r>
              <a:rPr lang="ru-RU" sz="2000" dirty="0" smtClean="0">
                <a:latin typeface="Times New Roman" panose="02020603050405020304" pitchFamily="18" charset="0"/>
                <a:cs typeface="Times New Roman" panose="02020603050405020304" pitchFamily="18" charset="0"/>
              </a:rPr>
              <a:t>ежим </a:t>
            </a:r>
            <a:r>
              <a:rPr lang="ru-RU" sz="2000" dirty="0">
                <a:latin typeface="Times New Roman" panose="02020603050405020304" pitchFamily="18" charset="0"/>
                <a:cs typeface="Times New Roman" panose="02020603050405020304" pitchFamily="18" charset="0"/>
              </a:rPr>
              <a:t>Байпас – питание нагрузки напрямую от сети. Если в сетевом режиме происходит перегрузка или перегрев ИБП, а также, если один из узлов ИБП выходит из строя, </a:t>
            </a:r>
            <a:r>
              <a:rPr lang="ru-RU" sz="2000" dirty="0" smtClean="0">
                <a:latin typeface="Times New Roman" panose="02020603050405020304" pitchFamily="18" charset="0"/>
                <a:cs typeface="Times New Roman" panose="02020603050405020304" pitchFamily="18" charset="0"/>
              </a:rPr>
              <a:t>или </a:t>
            </a:r>
            <a:r>
              <a:rPr lang="ru-RU" sz="2000" dirty="0">
                <a:latin typeface="Times New Roman" panose="02020603050405020304" pitchFamily="18" charset="0"/>
                <a:cs typeface="Times New Roman" panose="02020603050405020304" pitchFamily="18" charset="0"/>
              </a:rPr>
              <a:t>требования к нагрузке не являются критическими, ИБП можно установить в экономичный </a:t>
            </a:r>
            <a:r>
              <a:rPr lang="ru-RU" sz="2000" dirty="0" smtClean="0">
                <a:latin typeface="Times New Roman" panose="02020603050405020304" pitchFamily="18" charset="0"/>
                <a:cs typeface="Times New Roman" panose="02020603050405020304" pitchFamily="18" charset="0"/>
              </a:rPr>
              <a:t>режим, то нагрузка автоматически переключается с выхода инвертора напрямую к сети. При </a:t>
            </a:r>
            <a:r>
              <a:rPr lang="ru-RU" sz="2000" dirty="0">
                <a:latin typeface="Times New Roman" panose="02020603050405020304" pitchFamily="18" charset="0"/>
                <a:cs typeface="Times New Roman" panose="02020603050405020304" pitchFamily="18" charset="0"/>
              </a:rPr>
              <a:t>снятии причин перехода в Байпас (перегрузки или перегрева) ИБП автоматически возвращается в нормальный сетевой режим с двойным преобразованием энергии</a:t>
            </a:r>
          </a:p>
          <a:p>
            <a:pPr>
              <a:buFont typeface="Calibri" panose="020F0502020204030204" pitchFamily="34" charset="0"/>
              <a:buChar char="−"/>
            </a:pPr>
            <a:r>
              <a:rPr lang="ru-RU" sz="2000" dirty="0" smtClean="0">
                <a:latin typeface="Times New Roman" panose="02020603050405020304" pitchFamily="18" charset="0"/>
                <a:cs typeface="Times New Roman" panose="02020603050405020304" pitchFamily="18" charset="0"/>
              </a:rPr>
              <a:t>автоматический перезапуск </a:t>
            </a:r>
            <a:r>
              <a:rPr lang="ru-RU" sz="2000" dirty="0">
                <a:latin typeface="Times New Roman" panose="02020603050405020304" pitchFamily="18" charset="0"/>
                <a:cs typeface="Times New Roman" panose="02020603050405020304" pitchFamily="18" charset="0"/>
              </a:rPr>
              <a:t>ИБП возникает при восстановлении сетевого напряжения, если до того ИБП работал в автономном режиме и был автоматически отключен внутренним сигналом во избежание недопустимого разряда батареи. После появления входного напряжения ИБП автоматически включится и перейдет на сетевой режим</a:t>
            </a:r>
            <a:r>
              <a:rPr lang="ru-RU" sz="2000" dirty="0" smtClean="0">
                <a:latin typeface="Times New Roman" panose="02020603050405020304" pitchFamily="18" charset="0"/>
                <a:cs typeface="Times New Roman" panose="02020603050405020304" pitchFamily="18" charset="0"/>
              </a:rPr>
              <a:t>.</a:t>
            </a:r>
          </a:p>
          <a:p>
            <a:pPr>
              <a:buFont typeface="Calibri" panose="020F0502020204030204" pitchFamily="34" charset="0"/>
              <a:buChar char="−"/>
            </a:pPr>
            <a:r>
              <a:rPr lang="ru-RU" sz="2000" dirty="0" smtClean="0">
                <a:latin typeface="Times New Roman" panose="02020603050405020304" pitchFamily="18" charset="0"/>
                <a:cs typeface="Times New Roman" panose="02020603050405020304" pitchFamily="18" charset="0"/>
              </a:rPr>
              <a:t>холодный старт </a:t>
            </a:r>
            <a:r>
              <a:rPr lang="ru-RU" sz="2000" dirty="0">
                <a:latin typeface="Times New Roman" panose="02020603050405020304" pitchFamily="18" charset="0"/>
                <a:cs typeface="Times New Roman" panose="02020603050405020304" pitchFamily="18" charset="0"/>
              </a:rPr>
              <a:t>обеспечивает включение ИБП для работы в автономном режиме при отсутствие сетевого напряжения путем нажатия на кнопку ВКЛ инвертора</a:t>
            </a:r>
            <a:r>
              <a:rPr lang="ru-RU" sz="2000" dirty="0" smtClean="0">
                <a:latin typeface="Times New Roman" panose="02020603050405020304" pitchFamily="18" charset="0"/>
                <a:cs typeface="Times New Roman" panose="02020603050405020304" pitchFamily="18" charset="0"/>
              </a:rPr>
              <a:t>.</a:t>
            </a:r>
          </a:p>
          <a:p>
            <a:pPr>
              <a:buFont typeface="Calibri" panose="020F0502020204030204" pitchFamily="34" charset="0"/>
              <a:buChar char="−"/>
            </a:pPr>
            <a:r>
              <a:rPr lang="ru-RU" sz="2000" dirty="0" smtClean="0">
                <a:latin typeface="Times New Roman" panose="02020603050405020304" pitchFamily="18" charset="0"/>
                <a:cs typeface="Times New Roman" panose="02020603050405020304" pitchFamily="18" charset="0"/>
              </a:rPr>
              <a:t>заряд </a:t>
            </a:r>
            <a:r>
              <a:rPr lang="ru-RU" sz="2000" dirty="0">
                <a:latin typeface="Times New Roman" panose="02020603050405020304" pitchFamily="18" charset="0"/>
                <a:cs typeface="Times New Roman" panose="02020603050405020304" pitchFamily="18" charset="0"/>
              </a:rPr>
              <a:t>батареи возникает при наличие сетевого напряжения. Зарядное устройство обеспечивает заряд аккумуляторной батареи, независимо от того, включен ли инвертор или присутствует режим Байпас.</a:t>
            </a:r>
          </a:p>
          <a:p>
            <a:pPr marL="0" indent="0">
              <a:buNone/>
            </a:pPr>
            <a:endParaRPr lang="ru-RU" dirty="0"/>
          </a:p>
        </p:txBody>
      </p:sp>
    </p:spTree>
    <p:extLst>
      <p:ext uri="{BB962C8B-B14F-4D97-AF65-F5344CB8AC3E}">
        <p14:creationId xmlns:p14="http://schemas.microsoft.com/office/powerpoint/2010/main" val="35025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Режимы работы ИБП с двойным преобразованием</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Сетевой режим</a:t>
            </a:r>
          </a:p>
          <a:p>
            <a:pPr marL="0" indent="0">
              <a:buNone/>
            </a:pPr>
            <a:endParaRPr lang="ru-RU" dirty="0"/>
          </a:p>
          <a:p>
            <a:pPr marL="0" indent="0">
              <a:buNone/>
            </a:pPr>
            <a:endParaRPr lang="ru-RU" dirty="0"/>
          </a:p>
        </p:txBody>
      </p:sp>
      <p:pic>
        <p:nvPicPr>
          <p:cNvPr id="4" name="Рисунок 3"/>
          <p:cNvPicPr>
            <a:picLocks noChangeAspect="1"/>
          </p:cNvPicPr>
          <p:nvPr/>
        </p:nvPicPr>
        <p:blipFill>
          <a:blip r:embed="rId2"/>
          <a:stretch>
            <a:fillRect/>
          </a:stretch>
        </p:blipFill>
        <p:spPr>
          <a:xfrm>
            <a:off x="2812331" y="1891815"/>
            <a:ext cx="7739949" cy="4152850"/>
          </a:xfrm>
          <a:prstGeom prst="rect">
            <a:avLst/>
          </a:prstGeom>
        </p:spPr>
      </p:pic>
    </p:spTree>
    <p:extLst>
      <p:ext uri="{BB962C8B-B14F-4D97-AF65-F5344CB8AC3E}">
        <p14:creationId xmlns:p14="http://schemas.microsoft.com/office/powerpoint/2010/main" val="100014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Режимы работы ИБП с двойным преобразованием</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Автономный режим</a:t>
            </a:r>
          </a:p>
          <a:p>
            <a:pPr marL="0" indent="0">
              <a:buNone/>
            </a:pPr>
            <a:endParaRPr lang="ru-RU" dirty="0"/>
          </a:p>
          <a:p>
            <a:pPr marL="0" indent="0">
              <a:buNone/>
            </a:pPr>
            <a:endParaRPr lang="ru-RU" dirty="0"/>
          </a:p>
        </p:txBody>
      </p:sp>
      <p:pic>
        <p:nvPicPr>
          <p:cNvPr id="5" name="Рисунок 4"/>
          <p:cNvPicPr>
            <a:picLocks noChangeAspect="1"/>
          </p:cNvPicPr>
          <p:nvPr/>
        </p:nvPicPr>
        <p:blipFill>
          <a:blip r:embed="rId2"/>
          <a:stretch>
            <a:fillRect/>
          </a:stretch>
        </p:blipFill>
        <p:spPr>
          <a:xfrm>
            <a:off x="3611026" y="1988870"/>
            <a:ext cx="7621655" cy="4305818"/>
          </a:xfrm>
          <a:prstGeom prst="rect">
            <a:avLst/>
          </a:prstGeom>
        </p:spPr>
      </p:pic>
    </p:spTree>
    <p:extLst>
      <p:ext uri="{BB962C8B-B14F-4D97-AF65-F5344CB8AC3E}">
        <p14:creationId xmlns:p14="http://schemas.microsoft.com/office/powerpoint/2010/main" val="214186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Режимы работы ИБП с двойным преобразованием</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байпас режим с </a:t>
            </a:r>
          </a:p>
          <a:p>
            <a:pPr marL="0" indent="0">
              <a:buNone/>
            </a:pPr>
            <a:r>
              <a:rPr lang="ru-RU" dirty="0" err="1" smtClean="0">
                <a:latin typeface="Times New Roman" panose="02020603050405020304" pitchFamily="18" charset="0"/>
                <a:cs typeface="Times New Roman" panose="02020603050405020304" pitchFamily="18" charset="0"/>
              </a:rPr>
              <a:t>подзарядом</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ru-RU" dirty="0"/>
          </a:p>
        </p:txBody>
      </p:sp>
      <p:pic>
        <p:nvPicPr>
          <p:cNvPr id="6" name="Рисунок 5"/>
          <p:cNvPicPr>
            <a:picLocks noChangeAspect="1"/>
          </p:cNvPicPr>
          <p:nvPr/>
        </p:nvPicPr>
        <p:blipFill>
          <a:blip r:embed="rId2"/>
          <a:stretch>
            <a:fillRect/>
          </a:stretch>
        </p:blipFill>
        <p:spPr>
          <a:xfrm>
            <a:off x="3827446" y="1911567"/>
            <a:ext cx="7145354" cy="3988366"/>
          </a:xfrm>
          <a:prstGeom prst="rect">
            <a:avLst/>
          </a:prstGeom>
        </p:spPr>
      </p:pic>
    </p:spTree>
    <p:extLst>
      <p:ext uri="{BB962C8B-B14F-4D97-AF65-F5344CB8AC3E}">
        <p14:creationId xmlns:p14="http://schemas.microsoft.com/office/powerpoint/2010/main" val="17237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Режимы работы ИБП с двойным преобразованием</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Экономичный режим</a:t>
            </a:r>
          </a:p>
          <a:p>
            <a:pPr marL="0" indent="0">
              <a:buNone/>
            </a:pPr>
            <a:endParaRPr lang="ru-RU" dirty="0"/>
          </a:p>
          <a:p>
            <a:pPr marL="0" indent="0">
              <a:buNone/>
            </a:pPr>
            <a:endParaRPr lang="ru-RU" dirty="0"/>
          </a:p>
        </p:txBody>
      </p:sp>
      <p:pic>
        <p:nvPicPr>
          <p:cNvPr id="4" name="Рисунок 3"/>
          <p:cNvPicPr>
            <a:picLocks noChangeAspect="1"/>
          </p:cNvPicPr>
          <p:nvPr/>
        </p:nvPicPr>
        <p:blipFill>
          <a:blip r:embed="rId2"/>
          <a:stretch>
            <a:fillRect/>
          </a:stretch>
        </p:blipFill>
        <p:spPr>
          <a:xfrm>
            <a:off x="3977490" y="1968816"/>
            <a:ext cx="7240903" cy="3825592"/>
          </a:xfrm>
          <a:prstGeom prst="rect">
            <a:avLst/>
          </a:prstGeom>
        </p:spPr>
      </p:pic>
    </p:spTree>
    <p:extLst>
      <p:ext uri="{BB962C8B-B14F-4D97-AF65-F5344CB8AC3E}">
        <p14:creationId xmlns:p14="http://schemas.microsoft.com/office/powerpoint/2010/main" val="358047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Режимы работы ИБП с двойным преобразованием</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Сервисный байпас</a:t>
            </a:r>
          </a:p>
          <a:p>
            <a:pPr marL="0" indent="0">
              <a:buNone/>
            </a:pPr>
            <a:endParaRPr lang="ru-RU" dirty="0"/>
          </a:p>
          <a:p>
            <a:pPr marL="0" indent="0">
              <a:buNone/>
            </a:pPr>
            <a:endParaRPr lang="ru-RU" dirty="0"/>
          </a:p>
        </p:txBody>
      </p:sp>
      <p:pic>
        <p:nvPicPr>
          <p:cNvPr id="5" name="Рисунок 4"/>
          <p:cNvPicPr>
            <a:picLocks noChangeAspect="1"/>
          </p:cNvPicPr>
          <p:nvPr/>
        </p:nvPicPr>
        <p:blipFill>
          <a:blip r:embed="rId2"/>
          <a:stretch>
            <a:fillRect/>
          </a:stretch>
        </p:blipFill>
        <p:spPr>
          <a:xfrm>
            <a:off x="3942346" y="1896778"/>
            <a:ext cx="7232583" cy="4033556"/>
          </a:xfrm>
          <a:prstGeom prst="rect">
            <a:avLst/>
          </a:prstGeom>
        </p:spPr>
      </p:pic>
    </p:spTree>
    <p:extLst>
      <p:ext uri="{BB962C8B-B14F-4D97-AF65-F5344CB8AC3E}">
        <p14:creationId xmlns:p14="http://schemas.microsoft.com/office/powerpoint/2010/main" val="3092680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87141"/>
          </a:xfrm>
        </p:spPr>
        <p:txBody>
          <a:bodyPr>
            <a:normAutofit fontScale="90000"/>
          </a:bodyPr>
          <a:lstStyle/>
          <a:p>
            <a:r>
              <a:rPr lang="ru-RU" dirty="0" smtClean="0">
                <a:latin typeface="Arial" panose="020B0604020202020204" pitchFamily="34" charset="0"/>
                <a:cs typeface="Arial" panose="020B0604020202020204" pitchFamily="34" charset="0"/>
              </a:rPr>
              <a:t>Виды и способы применения ИБП</a:t>
            </a:r>
            <a:endParaRPr lang="ru-RU" dirty="0"/>
          </a:p>
        </p:txBody>
      </p:sp>
      <p:sp>
        <p:nvSpPr>
          <p:cNvPr id="3" name="Объект 2"/>
          <p:cNvSpPr>
            <a:spLocks noGrp="1"/>
          </p:cNvSpPr>
          <p:nvPr>
            <p:ph idx="1"/>
          </p:nvPr>
        </p:nvSpPr>
        <p:spPr>
          <a:xfrm>
            <a:off x="0" y="908713"/>
            <a:ext cx="12192000" cy="594928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Топология ИБП</a:t>
            </a:r>
          </a:p>
          <a:p>
            <a:pPr marL="0" indent="0">
              <a:buNone/>
            </a:pPr>
            <a:endParaRPr lang="ru-RU" sz="2200" dirty="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ru-RU" sz="2200" dirty="0" smtClean="0">
                <a:latin typeface="Times New Roman" panose="02020603050405020304" pitchFamily="18" charset="0"/>
                <a:cs typeface="Times New Roman" panose="02020603050405020304" pitchFamily="18" charset="0"/>
              </a:rPr>
              <a:t> Моноблочные решения</a:t>
            </a:r>
          </a:p>
          <a:p>
            <a:r>
              <a:rPr lang="ru-RU" sz="2200" dirty="0" err="1" smtClean="0">
                <a:latin typeface="Times New Roman" panose="02020603050405020304" pitchFamily="18" charset="0"/>
                <a:cs typeface="Times New Roman" panose="02020603050405020304" pitchFamily="18" charset="0"/>
              </a:rPr>
              <a:t>Безтрансформаторные</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Более дешевые, </a:t>
            </a:r>
            <a:r>
              <a:rPr lang="ru-RU" sz="2200" dirty="0" err="1" smtClean="0">
                <a:latin typeface="Times New Roman" panose="02020603050405020304" pitchFamily="18" charset="0"/>
                <a:cs typeface="Times New Roman" panose="02020603050405020304" pitchFamily="18" charset="0"/>
              </a:rPr>
              <a:t>коэф.мощности</a:t>
            </a:r>
            <a:r>
              <a:rPr lang="ru-RU" sz="2200" dirty="0" smtClean="0">
                <a:latin typeface="Times New Roman" panose="02020603050405020304" pitchFamily="18" charset="0"/>
                <a:cs typeface="Times New Roman" panose="02020603050405020304" pitchFamily="18" charset="0"/>
              </a:rPr>
              <a:t> 0.9</a:t>
            </a:r>
          </a:p>
          <a:p>
            <a:r>
              <a:rPr lang="ru-RU" sz="2200" dirty="0" smtClean="0">
                <a:latin typeface="Times New Roman" panose="02020603050405020304" pitchFamily="18" charset="0"/>
                <a:cs typeface="Times New Roman" panose="02020603050405020304" pitchFamily="18" charset="0"/>
              </a:rPr>
              <a:t>с </a:t>
            </a:r>
            <a:r>
              <a:rPr lang="ru-RU" sz="2200" dirty="0" err="1" smtClean="0">
                <a:latin typeface="Times New Roman" panose="02020603050405020304" pitchFamily="18" charset="0"/>
                <a:cs typeface="Times New Roman" panose="02020603050405020304" pitchFamily="18" charset="0"/>
              </a:rPr>
              <a:t>тиристорным</a:t>
            </a:r>
            <a:r>
              <a:rPr lang="ru-RU" sz="2200" dirty="0" smtClean="0">
                <a:latin typeface="Times New Roman" panose="02020603050405020304" pitchFamily="18" charset="0"/>
                <a:cs typeface="Times New Roman" panose="02020603050405020304" pitchFamily="18" charset="0"/>
              </a:rPr>
              <a:t> выпрямителем и встроенным разделительным трансформатором</a:t>
            </a:r>
          </a:p>
          <a:p>
            <a:pPr marL="0" indent="0">
              <a:buNone/>
            </a:pPr>
            <a:r>
              <a:rPr lang="ru-RU" sz="2200" dirty="0" smtClean="0">
                <a:latin typeface="Times New Roman" panose="02020603050405020304" pitchFamily="18" charset="0"/>
                <a:cs typeface="Times New Roman" panose="02020603050405020304" pitchFamily="18" charset="0"/>
              </a:rPr>
              <a:t>Более </a:t>
            </a:r>
            <a:r>
              <a:rPr lang="ru-RU" sz="2200" dirty="0">
                <a:latin typeface="Times New Roman" panose="02020603050405020304" pitchFamily="18" charset="0"/>
                <a:cs typeface="Times New Roman" panose="02020603050405020304" pitchFamily="18" charset="0"/>
              </a:rPr>
              <a:t>высокая (по сравнению с IGBT</a:t>
            </a:r>
            <a:r>
              <a:rPr lang="ru-RU" sz="2200" dirty="0" smtClean="0">
                <a:latin typeface="Times New Roman" panose="02020603050405020304" pitchFamily="18" charset="0"/>
                <a:cs typeface="Times New Roman" panose="02020603050405020304" pitchFamily="18" charset="0"/>
              </a:rPr>
              <a:t>) устойчивость </a:t>
            </a:r>
            <a:r>
              <a:rPr lang="ru-RU" sz="2200" dirty="0">
                <a:latin typeface="Times New Roman" panose="02020603050405020304" pitchFamily="18" charset="0"/>
                <a:cs typeface="Times New Roman" panose="02020603050405020304" pitchFamily="18" charset="0"/>
              </a:rPr>
              <a:t>к импульсным помехам </a:t>
            </a:r>
            <a:r>
              <a:rPr lang="ru-RU" sz="2200" dirty="0" smtClean="0">
                <a:latin typeface="Times New Roman" panose="02020603050405020304" pitchFamily="18" charset="0"/>
                <a:cs typeface="Times New Roman" panose="02020603050405020304" pitchFamily="18" charset="0"/>
              </a:rPr>
              <a:t>и перенапряжениям </a:t>
            </a:r>
            <a:r>
              <a:rPr lang="ru-RU" sz="2200" dirty="0">
                <a:latin typeface="Times New Roman" panose="02020603050405020304" pitchFamily="18" charset="0"/>
                <a:cs typeface="Times New Roman" panose="02020603050405020304" pitchFamily="18" charset="0"/>
              </a:rPr>
              <a:t>в сети на входе </a:t>
            </a:r>
            <a:r>
              <a:rPr lang="ru-RU" sz="2200" dirty="0" smtClean="0">
                <a:latin typeface="Times New Roman" panose="02020603050405020304" pitchFamily="18" charset="0"/>
                <a:cs typeface="Times New Roman" panose="02020603050405020304" pitchFamily="18" charset="0"/>
              </a:rPr>
              <a:t>ИБП, более </a:t>
            </a:r>
            <a:r>
              <a:rPr lang="ru-RU" sz="2200" dirty="0">
                <a:latin typeface="Times New Roman" panose="02020603050405020304" pitchFamily="18" charset="0"/>
                <a:cs typeface="Times New Roman" panose="02020603050405020304" pitchFamily="18" charset="0"/>
              </a:rPr>
              <a:t>высокая (по сравнению с IGBT</a:t>
            </a:r>
            <a:r>
              <a:rPr lang="ru-RU" sz="2200" dirty="0" smtClean="0">
                <a:latin typeface="Times New Roman" panose="02020603050405020304" pitchFamily="18" charset="0"/>
                <a:cs typeface="Times New Roman" panose="02020603050405020304" pitchFamily="18" charset="0"/>
              </a:rPr>
              <a:t>) наработка </a:t>
            </a:r>
            <a:r>
              <a:rPr lang="ru-RU" sz="2200" dirty="0">
                <a:latin typeface="Times New Roman" panose="02020603050405020304" pitchFamily="18" charset="0"/>
                <a:cs typeface="Times New Roman" panose="02020603050405020304" pitchFamily="18" charset="0"/>
              </a:rPr>
              <a:t>на отказ</a:t>
            </a:r>
            <a:endParaRPr lang="ru-RU" sz="2200" dirty="0" smtClean="0">
              <a:latin typeface="Times New Roman" panose="02020603050405020304" pitchFamily="18" charset="0"/>
              <a:cs typeface="Times New Roman" panose="02020603050405020304" pitchFamily="18" charset="0"/>
            </a:endParaRPr>
          </a:p>
          <a:p>
            <a:pPr marL="0" indent="0">
              <a:lnSpc>
                <a:spcPct val="100000"/>
              </a:lnSpc>
              <a:buNone/>
            </a:pPr>
            <a:r>
              <a:rPr lang="ru-RU" sz="2200" dirty="0">
                <a:latin typeface="Times New Roman" panose="02020603050405020304" pitchFamily="18" charset="0"/>
                <a:cs typeface="Times New Roman" panose="02020603050405020304" pitchFamily="18" charset="0"/>
              </a:rPr>
              <a:t>Силовой трансформатор инвертора </a:t>
            </a:r>
            <a:r>
              <a:rPr lang="ru-RU" sz="2200" dirty="0" smtClean="0">
                <a:latin typeface="Times New Roman" panose="02020603050405020304" pitchFamily="18" charset="0"/>
                <a:cs typeface="Times New Roman" panose="02020603050405020304" pitchFamily="18" charset="0"/>
              </a:rPr>
              <a:t>- эффективный </a:t>
            </a:r>
            <a:r>
              <a:rPr lang="ru-RU" sz="2200" dirty="0">
                <a:latin typeface="Times New Roman" panose="02020603050405020304" pitchFamily="18" charset="0"/>
                <a:cs typeface="Times New Roman" panose="02020603050405020304" pitchFamily="18" charset="0"/>
              </a:rPr>
              <a:t>фильтр и накопитель энергии:</a:t>
            </a:r>
          </a:p>
          <a:p>
            <a:pPr marL="0" indent="0">
              <a:lnSpc>
                <a:spcPct val="100000"/>
              </a:lnSpc>
              <a:buNone/>
            </a:pPr>
            <a:r>
              <a:rPr lang="ru-RU" sz="2200" dirty="0" smtClean="0">
                <a:latin typeface="Times New Roman" panose="02020603050405020304" pitchFamily="18" charset="0"/>
                <a:cs typeface="Times New Roman" panose="02020603050405020304" pitchFamily="18" charset="0"/>
              </a:rPr>
              <a:t>обеспечивается </a:t>
            </a:r>
            <a:r>
              <a:rPr lang="ru-RU" sz="2200" dirty="0">
                <a:latin typeface="Times New Roman" panose="02020603050405020304" pitchFamily="18" charset="0"/>
                <a:cs typeface="Times New Roman" panose="02020603050405020304" pitchFamily="18" charset="0"/>
              </a:rPr>
              <a:t>надёжная работа ИБП </a:t>
            </a:r>
            <a:r>
              <a:rPr lang="ru-RU" sz="2200" dirty="0" smtClean="0">
                <a:latin typeface="Times New Roman" panose="02020603050405020304" pitchFamily="18" charset="0"/>
                <a:cs typeface="Times New Roman" panose="02020603050405020304" pitchFamily="18" charset="0"/>
              </a:rPr>
              <a:t>с нагрузками </a:t>
            </a:r>
            <a:r>
              <a:rPr lang="ru-RU" sz="2200" dirty="0">
                <a:latin typeface="Times New Roman" panose="02020603050405020304" pitchFamily="18" charset="0"/>
                <a:cs typeface="Times New Roman" panose="02020603050405020304" pitchFamily="18" charset="0"/>
              </a:rPr>
              <a:t>с импульсным потреблением </a:t>
            </a:r>
            <a:r>
              <a:rPr lang="ru-RU" sz="2200" dirty="0" smtClean="0">
                <a:latin typeface="Times New Roman" panose="02020603050405020304" pitchFamily="18" charset="0"/>
                <a:cs typeface="Times New Roman" panose="02020603050405020304" pitchFamily="18" charset="0"/>
              </a:rPr>
              <a:t>тока (</a:t>
            </a:r>
            <a:r>
              <a:rPr lang="ru-RU" sz="2200" dirty="0">
                <a:latin typeface="Times New Roman" panose="02020603050405020304" pitchFamily="18" charset="0"/>
                <a:cs typeface="Times New Roman" panose="02020603050405020304" pitchFamily="18" charset="0"/>
              </a:rPr>
              <a:t>компьютерная томография, рентген-аппараты</a:t>
            </a:r>
            <a:r>
              <a:rPr lang="ru-RU" sz="2200" dirty="0" smtClean="0">
                <a:latin typeface="Times New Roman" panose="02020603050405020304" pitchFamily="18" charset="0"/>
                <a:cs typeface="Times New Roman" panose="02020603050405020304" pitchFamily="18" charset="0"/>
              </a:rPr>
              <a:t>)</a:t>
            </a:r>
          </a:p>
          <a:p>
            <a:pPr>
              <a:lnSpc>
                <a:spcPct val="100000"/>
              </a:lnSpc>
              <a:buFont typeface="Times New Roman" panose="02020603050405020304" pitchFamily="18" charset="0"/>
              <a:buChar char="─"/>
            </a:pP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Модульные решение</a:t>
            </a:r>
          </a:p>
          <a:p>
            <a:pPr marL="0" indent="0">
              <a:lnSpc>
                <a:spcPct val="100000"/>
              </a:lnSpc>
              <a:buNone/>
            </a:pPr>
            <a:r>
              <a:rPr lang="ru-RU" sz="2200" dirty="0" smtClean="0">
                <a:latin typeface="Times New Roman" panose="02020603050405020304" pitchFamily="18" charset="0"/>
                <a:cs typeface="Times New Roman" panose="02020603050405020304" pitchFamily="18" charset="0"/>
              </a:rPr>
              <a:t>Высокая надежность, </a:t>
            </a:r>
            <a:r>
              <a:rPr lang="ru-RU" sz="2200" dirty="0" err="1" smtClean="0">
                <a:latin typeface="Times New Roman" panose="02020603050405020304" pitchFamily="18" charset="0"/>
                <a:cs typeface="Times New Roman" panose="02020603050405020304" pitchFamily="18" charset="0"/>
              </a:rPr>
              <a:t>коэф.мощности</a:t>
            </a:r>
            <a:r>
              <a:rPr lang="ru-RU" sz="2200" dirty="0" smtClean="0">
                <a:latin typeface="Times New Roman" panose="02020603050405020304" pitchFamily="18" charset="0"/>
                <a:cs typeface="Times New Roman" panose="02020603050405020304" pitchFamily="18" charset="0"/>
              </a:rPr>
              <a:t> 1</a:t>
            </a:r>
            <a:endParaRPr lang="ru-RU" sz="2200" dirty="0">
              <a:latin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648920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1233</Words>
  <Application>Microsoft Office PowerPoint</Application>
  <PresentationFormat>Широкоэкранный</PresentationFormat>
  <Paragraphs>144</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lpstr>Виды и способы применения ИБП</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и</dc:title>
  <dc:creator>Татьяна Ерофеева</dc:creator>
  <cp:lastModifiedBy>Татьяна Ерофеева</cp:lastModifiedBy>
  <cp:revision>40</cp:revision>
  <dcterms:created xsi:type="dcterms:W3CDTF">2023-08-06T05:55:33Z</dcterms:created>
  <dcterms:modified xsi:type="dcterms:W3CDTF">2023-08-08T08:03:06Z</dcterms:modified>
</cp:coreProperties>
</file>