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77" r:id="rId3"/>
    <p:sldId id="274" r:id="rId4"/>
    <p:sldId id="267" r:id="rId5"/>
    <p:sldId id="258" r:id="rId6"/>
    <p:sldId id="259" r:id="rId7"/>
    <p:sldId id="268" r:id="rId8"/>
    <p:sldId id="269" r:id="rId9"/>
    <p:sldId id="270" r:id="rId10"/>
    <p:sldId id="278" r:id="rId11"/>
    <p:sldId id="279" r:id="rId12"/>
    <p:sldId id="282" r:id="rId13"/>
    <p:sldId id="281" r:id="rId14"/>
    <p:sldId id="271" r:id="rId15"/>
    <p:sldId id="272" r:id="rId16"/>
    <p:sldId id="273" r:id="rId17"/>
    <p:sldId id="266" r:id="rId18"/>
  </p:sldIdLst>
  <p:sldSz cx="10693400" cy="755650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76" autoAdjust="0"/>
  </p:normalViewPr>
  <p:slideViewPr>
    <p:cSldViewPr>
      <p:cViewPr varScale="1">
        <p:scale>
          <a:sx n="70" d="100"/>
          <a:sy n="70" d="100"/>
        </p:scale>
        <p:origin x="840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179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82C77-0396-4CEB-B638-847D88F084A8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53AAD-F87F-4BB0-8EDD-001BB2C9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35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03A0-44F5-42ED-9DA2-9E5C1D6E29D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63913" y="860425"/>
            <a:ext cx="3292475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7A87F-6E05-4E17-8972-C57FD857C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6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7A87F-6E05-4E17-8972-C57FD857C5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2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61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3311" cy="1268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900" y="438950"/>
            <a:ext cx="1591194" cy="390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FD6BE0-EFDD-480A-EAB0-AC297CF24A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0723599" cy="75565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 bwMode="ltGray">
          <a:xfrm>
            <a:off x="549700" y="4896741"/>
            <a:ext cx="5680542" cy="1496749"/>
          </a:xfrm>
          <a:solidFill>
            <a:srgbClr val="0060AF">
              <a:alpha val="50000"/>
            </a:srgbClr>
          </a:soli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3859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346700" y="0"/>
            <a:ext cx="1392" cy="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1575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965" b="1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49700" y="6509300"/>
            <a:ext cx="5680542" cy="273109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877" b="1"/>
            </a:lvl1pPr>
            <a:lvl2pPr marL="1393" indent="0">
              <a:buNone/>
              <a:defRPr/>
            </a:lvl2pPr>
          </a:lstStyle>
          <a:p>
            <a:pPr lvl="0"/>
            <a:r>
              <a:rPr lang="de-DE" dirty="0"/>
              <a:t>https://www.tenzor.net/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49700" y="6509300"/>
            <a:ext cx="2051307" cy="273109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877" b="1"/>
            </a:lvl1pPr>
            <a:lvl2pPr marL="1393" indent="0">
              <a:buNone/>
              <a:defRPr/>
            </a:lvl2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Unrestrictedity</a:t>
            </a:r>
            <a:r>
              <a:rPr lang="de-DE" dirty="0"/>
              <a:t> </a:t>
            </a:r>
            <a:r>
              <a:rPr lang="de-DE" dirty="0" err="1"/>
              <a:t>note</a:t>
            </a:r>
            <a:endParaRPr lang="de-DE" dirty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189352" y="-238000"/>
            <a:ext cx="11070744" cy="80325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" name="Picture 4" descr="Приборный завод “Тензор”">
            <a:extLst>
              <a:ext uri="{FF2B5EF4-FFF2-40B4-BE49-F238E27FC236}">
                <a16:creationId xmlns:a16="http://schemas.microsoft.com/office/drawing/2014/main" xmlns="" id="{D1DD4891-09BD-1065-B1EE-25899E2EE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904" y="366794"/>
            <a:ext cx="1393436" cy="4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7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615" y="0"/>
            <a:ext cx="10693399" cy="12680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513" y="1569567"/>
            <a:ext cx="3008629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8513" y="2097189"/>
            <a:ext cx="9836373" cy="357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28" name="Picture 4" descr="Приборный завод “Тензор”">
            <a:extLst>
              <a:ext uri="{FF2B5EF4-FFF2-40B4-BE49-F238E27FC236}">
                <a16:creationId xmlns:a16="http://schemas.microsoft.com/office/drawing/2014/main" xmlns="" id="{D1DD4891-09BD-1065-B1EE-25899E2EE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25450"/>
            <a:ext cx="1588716" cy="3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DE8ABB75-F951-3466-9E08-435085359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290" y="2940050"/>
            <a:ext cx="6256209" cy="3012139"/>
          </a:xfrm>
        </p:spPr>
        <p:txBody>
          <a:bodyPr/>
          <a:lstStyle/>
          <a:p>
            <a:r>
              <a:rPr lang="ru-RU" sz="32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Дизель-генераторные </a:t>
            </a:r>
            <a:r>
              <a:rPr lang="ru-RU" sz="32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установки </a:t>
            </a:r>
            <a:r>
              <a:rPr lang="ru-RU" sz="32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открытого, </a:t>
            </a:r>
            <a:r>
              <a:rPr lang="ru-RU" sz="3200" b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кожухного</a:t>
            </a:r>
            <a:r>
              <a:rPr lang="ru-RU" sz="32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контейнерного исполнения</a:t>
            </a:r>
            <a:r>
              <a:rPr lang="ru-RU" sz="32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TZG </a:t>
            </a:r>
            <a:r>
              <a:rPr lang="ru-RU" sz="4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Тензор</a:t>
            </a:r>
            <a:endParaRPr lang="ru-RU" sz="2807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B5E20E-245E-8EE3-03D2-F47AFD0681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290" y="5952189"/>
            <a:ext cx="6256209" cy="188261"/>
          </a:xfrm>
        </p:spPr>
        <p:txBody>
          <a:bodyPr/>
          <a:lstStyle/>
          <a:p>
            <a:r>
              <a:rPr lang="en-US" dirty="0"/>
              <a:t>www.tenzor.</a:t>
            </a:r>
            <a:r>
              <a:rPr lang="ru-RU" dirty="0"/>
              <a:t>т</a:t>
            </a:r>
            <a:r>
              <a:rPr lang="en-US" dirty="0"/>
              <a:t>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5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45A2A3F2-CECC-08AB-7593-6BD2A22E8DCD}"/>
              </a:ext>
            </a:extLst>
          </p:cNvPr>
          <p:cNvSpPr txBox="1"/>
          <p:nvPr/>
        </p:nvSpPr>
        <p:spPr>
          <a:xfrm>
            <a:off x="428513" y="1492250"/>
            <a:ext cx="4613387" cy="2713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877569">
              <a:lnSpc>
                <a:spcPts val="2100"/>
              </a:lnSpc>
              <a:spcBef>
                <a:spcPts val="219"/>
              </a:spcBef>
            </a:pPr>
            <a:r>
              <a:rPr lang="ru-RU" sz="1400" b="1" dirty="0">
                <a:latin typeface="Trebuchet MS"/>
                <a:cs typeface="Trebuchet MS"/>
              </a:rPr>
              <a:t>ДЭС на базе двигателей </a:t>
            </a:r>
            <a:r>
              <a:rPr lang="en-US" sz="1400" b="1" dirty="0" err="1" smtClean="0">
                <a:latin typeface="Trebuchet MS"/>
                <a:cs typeface="Trebuchet MS"/>
              </a:rPr>
              <a:t>Weichai</a:t>
            </a:r>
            <a:endParaRPr lang="ru-RU" sz="1400" b="1" dirty="0">
              <a:latin typeface="FreeSans"/>
              <a:cs typeface="FreeSan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14645"/>
              </p:ext>
            </p:extLst>
          </p:nvPr>
        </p:nvGraphicFramePr>
        <p:xfrm>
          <a:off x="546100" y="2178050"/>
          <a:ext cx="9634101" cy="45943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08187"/>
                <a:gridCol w="2741600"/>
                <a:gridCol w="1751480"/>
                <a:gridCol w="2387331"/>
                <a:gridCol w="1645503"/>
              </a:tblGrid>
              <a:tr h="737640">
                <a:tc>
                  <a:txBody>
                    <a:bodyPr/>
                    <a:lstStyle/>
                    <a:p>
                      <a:pPr marR="140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 </a:t>
                      </a:r>
                      <a:r>
                        <a:rPr lang="ru-RU" sz="1400" b="1" dirty="0" smtClean="0">
                          <a:effectLst/>
                        </a:rPr>
                        <a:t>       </a:t>
                      </a:r>
                      <a:r>
                        <a:rPr lang="ru-RU" sz="1400" b="1" dirty="0">
                          <a:effectLst/>
                        </a:rPr>
                        <a:t>Модель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Мощность </a:t>
                      </a:r>
                      <a:r>
                        <a:rPr lang="ru-RU" sz="1400" b="1" dirty="0">
                          <a:effectLst/>
                        </a:rPr>
                        <a:t>кВт/</a:t>
                      </a:r>
                      <a:r>
                        <a:rPr lang="ru-RU" sz="1400" b="1" dirty="0" err="1">
                          <a:effectLst/>
                        </a:rPr>
                        <a:t>кВА</a:t>
                      </a:r>
                      <a:r>
                        <a:rPr lang="ru-RU" sz="1400" b="1" dirty="0">
                          <a:effectLst/>
                        </a:rPr>
                        <a:t> режим аварийного источника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Мощность кВт/</a:t>
                      </a:r>
                      <a:r>
                        <a:rPr lang="ru-RU" sz="1400" b="1" dirty="0" err="1">
                          <a:effectLst/>
                        </a:rPr>
                        <a:t>кВА</a:t>
                      </a:r>
                      <a:r>
                        <a:rPr lang="ru-RU" sz="1400" b="1" dirty="0">
                          <a:effectLst/>
                        </a:rPr>
                        <a:t> режим основного источника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marL="77470"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Двигатель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marL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Объем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977">
                <a:tc>
                  <a:txBody>
                    <a:bodyPr/>
                    <a:lstStyle/>
                    <a:p>
                      <a:pPr marL="6032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TZG22WC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18/22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16/20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WP2.3D25E200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2.289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82368">
                <a:tc>
                  <a:txBody>
                    <a:bodyPr/>
                    <a:lstStyle/>
                    <a:p>
                      <a:pPr marL="6032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33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26/33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24/30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WP2.3D33E200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68">
                <a:tc>
                  <a:txBody>
                    <a:bodyPr/>
                    <a:lstStyle/>
                    <a:p>
                      <a:pPr marL="6032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42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33/42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30/38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WP2.3D40E200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454">
                <a:tc>
                  <a:txBody>
                    <a:bodyPr/>
                    <a:lstStyle/>
                    <a:p>
                      <a:pPr marL="6032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50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40/50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36/45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WP2.3D48E200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68">
                <a:tc>
                  <a:txBody>
                    <a:bodyPr/>
                    <a:lstStyle/>
                    <a:p>
                      <a:pPr marL="6032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69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55/69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50/62.5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WP4.1D66E200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4.087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82368">
                <a:tc>
                  <a:txBody>
                    <a:bodyPr/>
                    <a:lstStyle/>
                    <a:p>
                      <a:pPr marL="6032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88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70/88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64/80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WP4.1D80E200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880">
                <a:tc>
                  <a:txBody>
                    <a:bodyPr/>
                    <a:lstStyle/>
                    <a:p>
                      <a:pPr marL="6159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110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100/110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80/100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WP4.1D113E200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68">
                <a:tc>
                  <a:txBody>
                    <a:bodyPr/>
                    <a:lstStyle/>
                    <a:p>
                      <a:pPr marL="6159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138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120/138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100/125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WP6D132E200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6.75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82368">
                <a:tc>
                  <a:txBody>
                    <a:bodyPr/>
                    <a:lstStyle/>
                    <a:p>
                      <a:pPr marL="6159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165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132/165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120/150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WP6D152E200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68">
                <a:tc>
                  <a:txBody>
                    <a:bodyPr/>
                    <a:lstStyle/>
                    <a:p>
                      <a:pPr marL="6159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187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150/187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136/170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WP6D167E200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68">
                <a:tc>
                  <a:txBody>
                    <a:bodyPr/>
                    <a:lstStyle/>
                    <a:p>
                      <a:pPr marL="6159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220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176/220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160/200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WP10D200E200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9.726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82368">
                <a:tc>
                  <a:txBody>
                    <a:bodyPr/>
                    <a:lstStyle/>
                    <a:p>
                      <a:pPr marL="6159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253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200/253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184/230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WP10D238E200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68">
                <a:tc>
                  <a:txBody>
                    <a:bodyPr/>
                    <a:lstStyle/>
                    <a:p>
                      <a:pPr marL="6159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275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220/275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200/250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WP10D264E200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68">
                <a:tc>
                  <a:txBody>
                    <a:bodyPr/>
                    <a:lstStyle/>
                    <a:p>
                      <a:pPr marL="61595" marR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344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300/344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250/313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WP10D320E200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5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45A2A3F2-CECC-08AB-7593-6BD2A22E8DCD}"/>
              </a:ext>
            </a:extLst>
          </p:cNvPr>
          <p:cNvSpPr txBox="1"/>
          <p:nvPr/>
        </p:nvSpPr>
        <p:spPr>
          <a:xfrm>
            <a:off x="435625" y="1644650"/>
            <a:ext cx="6670787" cy="29751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877569">
              <a:lnSpc>
                <a:spcPts val="2100"/>
              </a:lnSpc>
              <a:spcBef>
                <a:spcPts val="219"/>
              </a:spcBef>
            </a:pPr>
            <a:r>
              <a:rPr lang="ru-RU" sz="1400" b="1" dirty="0">
                <a:latin typeface="Trebuchet MS"/>
                <a:cs typeface="Trebuchet MS"/>
              </a:rPr>
              <a:t>ДЭС на базе двигателей </a:t>
            </a:r>
            <a:r>
              <a:rPr lang="en-US" sz="1400" b="1" dirty="0" err="1" smtClean="0">
                <a:latin typeface="Trebuchet MS"/>
                <a:cs typeface="Trebuchet MS"/>
              </a:rPr>
              <a:t>Weichai</a:t>
            </a:r>
            <a:r>
              <a:rPr lang="en-US" sz="1400" b="1" dirty="0">
                <a:latin typeface="Trebuchet MS"/>
                <a:cs typeface="Trebuchet MS"/>
              </a:rPr>
              <a:t> </a:t>
            </a:r>
            <a:r>
              <a:rPr lang="en-US" sz="1400" b="1" dirty="0" smtClean="0">
                <a:latin typeface="Trebuchet MS"/>
                <a:cs typeface="Trebuchet MS"/>
              </a:rPr>
              <a:t>(</a:t>
            </a:r>
            <a:r>
              <a:rPr lang="ru-RU" sz="1400" b="1" dirty="0" smtClean="0">
                <a:latin typeface="Trebuchet MS"/>
                <a:cs typeface="Trebuchet MS"/>
              </a:rPr>
              <a:t>продолжение) </a:t>
            </a:r>
            <a:endParaRPr lang="ru-RU" sz="1400" b="1" dirty="0">
              <a:latin typeface="FreeSans"/>
              <a:cs typeface="FreeSan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45571"/>
              </p:ext>
            </p:extLst>
          </p:nvPr>
        </p:nvGraphicFramePr>
        <p:xfrm>
          <a:off x="401589" y="2178050"/>
          <a:ext cx="9821911" cy="43710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36881"/>
                <a:gridCol w="1681512"/>
                <a:gridCol w="1650080"/>
                <a:gridCol w="2932822"/>
                <a:gridCol w="1620616"/>
              </a:tblGrid>
              <a:tr h="223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TZG </a:t>
                      </a:r>
                      <a:r>
                        <a:rPr lang="en-US" sz="1400" dirty="0">
                          <a:effectLst/>
                        </a:rPr>
                        <a:t>344 WC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300/344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250/313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                     </a:t>
                      </a:r>
                      <a:r>
                        <a:rPr lang="en-US" sz="1400" dirty="0" smtClean="0">
                          <a:effectLst/>
                        </a:rPr>
                        <a:t>WP12D353E200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     </a:t>
                      </a:r>
                      <a:r>
                        <a:rPr lang="en-US" sz="1400" dirty="0" smtClean="0">
                          <a:effectLst/>
                        </a:rPr>
                        <a:t>11.596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3030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 413 WC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320/413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300/375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WP13D385E200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</a:rPr>
                        <a:t>12.54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3030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 482 WC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400/482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350/438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WP13D440E310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956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 550 WC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440/550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400/500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WP13D490E310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30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633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520/633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460/575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6M33D572E200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</a:rPr>
                        <a:t>19.6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3030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715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580/715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520/650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6M33D633E200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30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743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600/743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540/675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6M33D670E200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487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TZG </a:t>
                      </a:r>
                      <a:r>
                        <a:rPr lang="en-US" sz="1400" dirty="0">
                          <a:effectLst/>
                        </a:rPr>
                        <a:t>825 WC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660/825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600/750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                     </a:t>
                      </a:r>
                      <a:r>
                        <a:rPr lang="en-US" sz="1400" dirty="0" smtClean="0">
                          <a:effectLst/>
                        </a:rPr>
                        <a:t>6M33D725E310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30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880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720/880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640/800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8M33D800E200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      </a:t>
                      </a:r>
                      <a:r>
                        <a:rPr lang="en-US" sz="1400" dirty="0" smtClean="0">
                          <a:effectLst/>
                        </a:rPr>
                        <a:t>26.14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3030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990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800/990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720/900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8M33D890E200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TZG </a:t>
                      </a:r>
                      <a:r>
                        <a:rPr lang="en-US" sz="1400" dirty="0">
                          <a:effectLst/>
                        </a:rPr>
                        <a:t>1100 WC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880/1100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800/1000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                     </a:t>
                      </a:r>
                      <a:r>
                        <a:rPr lang="en-US" sz="1400" dirty="0" smtClean="0">
                          <a:effectLst/>
                        </a:rPr>
                        <a:t>8M33D975E310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30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880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700/880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640/800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12M26D792E200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3276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31.8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3030">
                <a:tc>
                  <a:txBody>
                    <a:bodyPr/>
                    <a:lstStyle/>
                    <a:p>
                      <a:pPr marL="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990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800/990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720/900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12M26D902E200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30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1100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880/1100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800/1000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12M26D968E200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30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1238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1000/1238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900/1125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12M33D1108E200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</a:t>
                      </a:r>
                      <a:r>
                        <a:rPr lang="ru-RU" sz="1400" dirty="0" smtClean="0">
                          <a:effectLst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</a:rPr>
                        <a:t>39.2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3030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1375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1100/1375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1000/1250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12M33D1210E200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210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 1513 WC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1200/1513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1100/1375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12M33D1320E200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8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45A2A3F2-CECC-08AB-7593-6BD2A22E8DCD}"/>
              </a:ext>
            </a:extLst>
          </p:cNvPr>
          <p:cNvSpPr txBox="1"/>
          <p:nvPr/>
        </p:nvSpPr>
        <p:spPr>
          <a:xfrm>
            <a:off x="435625" y="1644650"/>
            <a:ext cx="6670787" cy="29751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877569">
              <a:lnSpc>
                <a:spcPts val="2100"/>
              </a:lnSpc>
              <a:spcBef>
                <a:spcPts val="219"/>
              </a:spcBef>
            </a:pPr>
            <a:r>
              <a:rPr lang="ru-RU" sz="1400" b="1" dirty="0">
                <a:latin typeface="Trebuchet MS"/>
                <a:cs typeface="Trebuchet MS"/>
              </a:rPr>
              <a:t>ДЭС на базе двигателей </a:t>
            </a:r>
            <a:r>
              <a:rPr lang="en-US" sz="1400" b="1" dirty="0" err="1" smtClean="0">
                <a:latin typeface="Trebuchet MS"/>
                <a:cs typeface="Trebuchet MS"/>
              </a:rPr>
              <a:t>Weichai</a:t>
            </a:r>
            <a:r>
              <a:rPr lang="en-US" sz="1400" b="1" dirty="0">
                <a:latin typeface="Trebuchet MS"/>
                <a:cs typeface="Trebuchet MS"/>
              </a:rPr>
              <a:t> </a:t>
            </a:r>
            <a:r>
              <a:rPr lang="en-US" sz="1400" b="1" dirty="0" smtClean="0">
                <a:latin typeface="Trebuchet MS"/>
                <a:cs typeface="Trebuchet MS"/>
              </a:rPr>
              <a:t>(</a:t>
            </a:r>
            <a:r>
              <a:rPr lang="ru-RU" sz="1400" b="1" dirty="0" smtClean="0">
                <a:latin typeface="Trebuchet MS"/>
                <a:cs typeface="Trebuchet MS"/>
              </a:rPr>
              <a:t>продолжение) </a:t>
            </a:r>
            <a:endParaRPr lang="ru-RU" sz="1400" b="1" dirty="0">
              <a:latin typeface="FreeSans"/>
              <a:cs typeface="FreeSan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79692"/>
              </p:ext>
            </p:extLst>
          </p:nvPr>
        </p:nvGraphicFramePr>
        <p:xfrm>
          <a:off x="435625" y="2254250"/>
          <a:ext cx="9649021" cy="40541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66120"/>
                <a:gridCol w="1592089"/>
                <a:gridCol w="1553492"/>
                <a:gridCol w="3020144"/>
                <a:gridCol w="1617176"/>
              </a:tblGrid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TZG </a:t>
                      </a:r>
                      <a:r>
                        <a:rPr lang="en-US" sz="1400" dirty="0">
                          <a:effectLst/>
                        </a:rPr>
                        <a:t>1650 WC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1320/1650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1200/1500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                  </a:t>
                      </a:r>
                      <a:r>
                        <a:rPr lang="en-US" sz="1400" dirty="0" smtClean="0">
                          <a:effectLst/>
                        </a:rPr>
                        <a:t>12M33D1500E310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 1719 WC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1400/1719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1250/1563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16M33D1530E310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327660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2188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1520/2188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1400/1750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16M33D1680E310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2063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1650/2063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1500/1875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16M33D1800E310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2200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1800/2200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1600/2000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16M33D1980E310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66">
                <a:tc>
                  <a:txBody>
                    <a:bodyPr/>
                    <a:lstStyle/>
                    <a:p>
                      <a:pPr marR="254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2200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1800/2200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1600/2000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20M33D2020E310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32766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</a:tr>
              <a:tr h="291526">
                <a:tc>
                  <a:txBody>
                    <a:bodyPr/>
                    <a:lstStyle/>
                    <a:p>
                      <a:pPr marR="254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2475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2000/2475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1800/2250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20M33D2210E310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2475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2000/2475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1800/2250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12M55D2210E310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81940">
                        <a:spcBef>
                          <a:spcPts val="1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65.65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2750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2200/2750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2000/2500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12M55D2450E310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3025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2400/3025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2200/2750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12M55D2700E310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3094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2500/3094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2250/2813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16M55D2750E310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327660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87.5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3300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2650/3300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2400/3000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16M55D2900E310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3575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3000/3575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2600/3250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16M55D3300E310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05">
                <a:tc>
                  <a:txBody>
                    <a:bodyPr/>
                    <a:lstStyle/>
                    <a:p>
                      <a:pPr marR="25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4125 WC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1460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3300/4125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3000/3750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>
                  <a:txBody>
                    <a:bodyPr/>
                    <a:lstStyle/>
                    <a:p>
                      <a:pPr marL="77470" marR="266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16M55D3600E310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11" marR="573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3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45A2A3F2-CECC-08AB-7593-6BD2A22E8DCD}"/>
              </a:ext>
            </a:extLst>
          </p:cNvPr>
          <p:cNvSpPr txBox="1"/>
          <p:nvPr/>
        </p:nvSpPr>
        <p:spPr>
          <a:xfrm>
            <a:off x="435625" y="1644650"/>
            <a:ext cx="6670787" cy="29751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877569">
              <a:lnSpc>
                <a:spcPts val="2100"/>
              </a:lnSpc>
              <a:spcBef>
                <a:spcPts val="219"/>
              </a:spcBef>
            </a:pPr>
            <a:r>
              <a:rPr lang="ru-RU" sz="1400" b="1" dirty="0">
                <a:latin typeface="Trebuchet MS"/>
                <a:cs typeface="Trebuchet MS"/>
              </a:rPr>
              <a:t>ДЭС на базе двигателей </a:t>
            </a:r>
            <a:r>
              <a:rPr lang="en-US" sz="1400" b="1" dirty="0" err="1" smtClean="0">
                <a:latin typeface="Trebuchet MS"/>
                <a:cs typeface="Trebuchet MS"/>
              </a:rPr>
              <a:t>Wouling</a:t>
            </a:r>
            <a:r>
              <a:rPr lang="en-US" sz="1400" b="1" dirty="0" smtClean="0">
                <a:latin typeface="Trebuchet MS"/>
                <a:cs typeface="Trebuchet MS"/>
              </a:rPr>
              <a:t> </a:t>
            </a:r>
            <a:endParaRPr lang="ru-RU" sz="1400" b="1" dirty="0">
              <a:latin typeface="FreeSans"/>
              <a:cs typeface="FreeSan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72538"/>
              </p:ext>
            </p:extLst>
          </p:nvPr>
        </p:nvGraphicFramePr>
        <p:xfrm>
          <a:off x="466613" y="2254250"/>
          <a:ext cx="9487690" cy="52227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19930"/>
                <a:gridCol w="2094882"/>
                <a:gridCol w="2037956"/>
                <a:gridCol w="2834922"/>
              </a:tblGrid>
              <a:tr h="169051">
                <a:tc rowSpan="2">
                  <a:txBody>
                    <a:bodyPr/>
                    <a:lstStyle/>
                    <a:p>
                      <a:pPr marL="171450" marR="115570" indent="-1397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модель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2286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Мощность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4160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Двигатель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15620" marR="5715" indent="-182245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Объем двигателя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9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marR="2286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кВт</a:t>
                      </a:r>
                      <a:r>
                        <a:rPr lang="en-US" sz="1600" b="1" dirty="0">
                          <a:effectLst/>
                        </a:rPr>
                        <a:t>/</a:t>
                      </a:r>
                      <a:r>
                        <a:rPr lang="ru-RU" sz="1600" b="1" dirty="0" err="1">
                          <a:effectLst/>
                        </a:rPr>
                        <a:t>кВА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264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 200 WL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160/200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WLD206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250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200/250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WLD263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 300WS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240/300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WLG308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325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260/325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WLG330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375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300/375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WLG375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400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320/400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WLG450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500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400/500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WLV565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25.8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600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480/600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WLV610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625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500/625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WLV630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670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536/670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WLV680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750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600/750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WLV720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800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640/800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WLGV780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26.6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800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640/800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WLGV840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28.3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900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720/900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WLGV936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28.3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900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720/900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WLGV966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28.3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900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720/900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WLV1020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768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1000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2159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800/1000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WLV1100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768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1000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2159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800/1000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WLV1200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  <a:tr h="169051">
                <a:tc>
                  <a:txBody>
                    <a:bodyPr/>
                    <a:lstStyle/>
                    <a:p>
                      <a:pPr marL="768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 1250 WL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55245" marR="1968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1000/1250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WLV1300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  <a:tc>
                  <a:txBody>
                    <a:bodyPr/>
                    <a:lstStyle/>
                    <a:p>
                      <a:pPr marR="381635" algn="ctr">
                        <a:lnSpc>
                          <a:spcPct val="115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150" marR="661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556FE4-43D3-25DC-BC96-E2D1714B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BF7F20CD-8D17-E9CA-A271-6CD8D77E096B}"/>
              </a:ext>
            </a:extLst>
          </p:cNvPr>
          <p:cNvSpPr txBox="1">
            <a:spLocks/>
          </p:cNvSpPr>
          <p:nvPr/>
        </p:nvSpPr>
        <p:spPr>
          <a:xfrm>
            <a:off x="475832" y="1721605"/>
            <a:ext cx="8938260" cy="3837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E62B8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</a:t>
            </a:r>
            <a:endParaRPr lang="ru-RU" sz="2400" dirty="0">
              <a:solidFill>
                <a:srgbClr val="0E62B8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908ACDED-377C-B0F8-03FC-27E99C4C8AB3}"/>
              </a:ext>
            </a:extLst>
          </p:cNvPr>
          <p:cNvSpPr txBox="1"/>
          <p:nvPr/>
        </p:nvSpPr>
        <p:spPr>
          <a:xfrm>
            <a:off x="475831" y="2178050"/>
            <a:ext cx="9726453" cy="55963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Для каждого продукта </a:t>
            </a:r>
            <a:r>
              <a:rPr lang="ru-RU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возможен </a:t>
            </a: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подбор функций автоматизации с помощью панели управления</a:t>
            </a:r>
            <a:endParaRPr lang="ru-RU" sz="16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4CE52786-961A-3818-DC80-9E555610B68C}"/>
              </a:ext>
            </a:extLst>
          </p:cNvPr>
          <p:cNvSpPr txBox="1"/>
          <p:nvPr/>
        </p:nvSpPr>
        <p:spPr>
          <a:xfrm>
            <a:off x="491115" y="3476314"/>
            <a:ext cx="4550785" cy="28443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Функционал панели управления</a:t>
            </a:r>
            <a:endParaRPr lang="ru-RU" sz="1600" b="1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xmlns="" id="{593E0CD7-81BF-B145-A03F-BD16E749BA2C}"/>
              </a:ext>
            </a:extLst>
          </p:cNvPr>
          <p:cNvSpPr txBox="1"/>
          <p:nvPr/>
        </p:nvSpPr>
        <p:spPr>
          <a:xfrm>
            <a:off x="491115" y="3842802"/>
            <a:ext cx="3560185" cy="10748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Все панели управления имеет стандартизированный внешний вид, понятный интерфейс, русифицированное меню</a:t>
            </a:r>
            <a:endParaRPr lang="ru-RU" sz="16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927AF0D-8A35-FDB2-A297-1F0FB1C9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60" y="3157002"/>
            <a:ext cx="5940425" cy="334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DF57E1-73D1-70B2-FE63-0E25D3BE4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2A6CE477-6B8C-4D38-5900-F68E000083D9}"/>
              </a:ext>
            </a:extLst>
          </p:cNvPr>
          <p:cNvSpPr txBox="1"/>
          <p:nvPr/>
        </p:nvSpPr>
        <p:spPr>
          <a:xfrm>
            <a:off x="491115" y="1568450"/>
            <a:ext cx="4550785" cy="28443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Программирование</a:t>
            </a:r>
            <a:endParaRPr lang="ru-RU" sz="1600" b="1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xmlns="" id="{61573B71-5D24-FA26-2E6F-F57D254F91F2}"/>
              </a:ext>
            </a:extLst>
          </p:cNvPr>
          <p:cNvSpPr txBox="1"/>
          <p:nvPr/>
        </p:nvSpPr>
        <p:spPr>
          <a:xfrm>
            <a:off x="491115" y="1934938"/>
            <a:ext cx="9884785" cy="1086578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Контроллеры позволяют программировать точки штатного включения/выключения, регулировать уровни срабатывания аварийных защит, настраивать таймеры, характеристики датчиков, расширять список входных/выходных сигналов и т.п. Программирование может </a:t>
            </a:r>
            <a:r>
              <a:rPr lang="ru-RU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производиться, </a:t>
            </a: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локально - с </a:t>
            </a: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передней панели контроллера, так и </a:t>
            </a:r>
            <a:r>
              <a:rPr lang="ru-RU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удаленно, через, к примеру интерфейс </a:t>
            </a:r>
            <a:r>
              <a:rPr lang="en-US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RS-485</a:t>
            </a:r>
            <a:endParaRPr lang="ru-RU" sz="16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xmlns="" id="{8EB3B54E-E317-C2FC-69A1-BAB332801734}"/>
              </a:ext>
            </a:extLst>
          </p:cNvPr>
          <p:cNvSpPr txBox="1"/>
          <p:nvPr/>
        </p:nvSpPr>
        <p:spPr>
          <a:xfrm>
            <a:off x="546100" y="3321050"/>
            <a:ext cx="4550785" cy="28443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Коммуникационные порты</a:t>
            </a:r>
            <a:endParaRPr lang="ru-RU" sz="1600" b="1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xmlns="" id="{231F27FE-548B-BB2F-32BC-C658444FB200}"/>
              </a:ext>
            </a:extLst>
          </p:cNvPr>
          <p:cNvSpPr txBox="1"/>
          <p:nvPr/>
        </p:nvSpPr>
        <p:spPr>
          <a:xfrm>
            <a:off x="469900" y="3625850"/>
            <a:ext cx="9829800" cy="146059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Контроллеры оборудованы следующими коммуникационными портами: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CAN-портом для связи с ECU двигателя по протоколу J1939;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портом для соединения с дополнительными модулями мониторинга;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USB; 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RS232 и RS485 с поддержкой протокола </a:t>
            </a:r>
            <a:r>
              <a:rPr lang="ru-RU" sz="1600" dirty="0" err="1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Modbus</a:t>
            </a: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 RTU.</a:t>
            </a:r>
            <a:endParaRPr lang="ru-RU" sz="16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xmlns="" id="{77B89FEE-F0C5-FA89-10CB-300E0105B264}"/>
              </a:ext>
            </a:extLst>
          </p:cNvPr>
          <p:cNvSpPr txBox="1"/>
          <p:nvPr/>
        </p:nvSpPr>
        <p:spPr>
          <a:xfrm>
            <a:off x="546100" y="5522348"/>
            <a:ext cx="4550785" cy="28443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Журнал событий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xmlns="" id="{442D3E39-CD33-1113-B72C-6420A65CFCFB}"/>
              </a:ext>
            </a:extLst>
          </p:cNvPr>
          <p:cNvSpPr txBox="1"/>
          <p:nvPr/>
        </p:nvSpPr>
        <p:spPr>
          <a:xfrm>
            <a:off x="503936" y="5814150"/>
            <a:ext cx="9643364" cy="1086578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Журнал содержит последние аварийные сообщения с указанием даты и времени наступления события. Это значительно облегчает обслуживание генераторной установки и процедуру поиска неисправностей. Журнал событий ведётся с привязкой к дате/времени либо к наработке двигателя в моточасах, по выбору.</a:t>
            </a:r>
            <a:endParaRPr lang="ru-RU" sz="16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FFC773-6094-16B6-A851-655564EB0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AA66B4CA-8F23-C068-6DE7-FB790C1FD9F8}"/>
              </a:ext>
            </a:extLst>
          </p:cNvPr>
          <p:cNvSpPr txBox="1"/>
          <p:nvPr/>
        </p:nvSpPr>
        <p:spPr>
          <a:xfrm>
            <a:off x="491114" y="1613417"/>
            <a:ext cx="4550785" cy="28443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Программируемые входы и выходы</a:t>
            </a:r>
            <a:endParaRPr lang="ru-RU" sz="1600" b="1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xmlns="" id="{B97040A1-7012-B305-5BCC-104D1E97518F}"/>
              </a:ext>
            </a:extLst>
          </p:cNvPr>
          <p:cNvSpPr txBox="1"/>
          <p:nvPr/>
        </p:nvSpPr>
        <p:spPr>
          <a:xfrm>
            <a:off x="491114" y="2108415"/>
            <a:ext cx="9808586" cy="17161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Программируемые цифровые входы наиболее часто используются для задания алгоритма работы ДЭС, отличного от типового – организовать запуск по удаленному сигналу, запрет пуска при пропадании сети, запрет автоматического переключения нагрузки на сеть и т.п.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Программируемые выходы могут быть использованы для передачи информации о состоянии </a:t>
            </a:r>
            <a:r>
              <a:rPr lang="ru-RU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ДЭС,, </a:t>
            </a: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подачи питания к исполнительным механизмам (мотор-приводам автоматов защиты, впускным/выпускным жалюзи и т.п).</a:t>
            </a:r>
            <a:endParaRPr lang="ru-RU" sz="16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xmlns="" id="{DF1667A6-463A-9F38-62F5-1532B702D48F}"/>
              </a:ext>
            </a:extLst>
          </p:cNvPr>
          <p:cNvSpPr txBox="1"/>
          <p:nvPr/>
        </p:nvSpPr>
        <p:spPr>
          <a:xfrm>
            <a:off x="491114" y="4233815"/>
            <a:ext cx="4550785" cy="28443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Логика работы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xmlns="" id="{328B978B-23E0-ACBA-D873-EC9DA0FA9A96}"/>
              </a:ext>
            </a:extLst>
          </p:cNvPr>
          <p:cNvSpPr txBox="1"/>
          <p:nvPr/>
        </p:nvSpPr>
        <p:spPr>
          <a:xfrm>
            <a:off x="491114" y="4692650"/>
            <a:ext cx="9808586" cy="1189171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Стандартная логика: запуск при пропадании сети, синхронная работа и .д.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Также возможна интеграция (с контролем перетоков) ДЭС в гибридную систему электроснабжения с генерацией в виде массива солнечных панелей, аккумуляторного накопителя, электрохимического генератора и т.п</a:t>
            </a:r>
            <a:r>
              <a:rPr lang="ru-RU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панелей типа </a:t>
            </a:r>
            <a:r>
              <a:rPr lang="en-US" sz="1600" dirty="0" err="1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ComAp</a:t>
            </a:r>
            <a:r>
              <a:rPr lang="en-US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InteliNeo</a:t>
            </a:r>
            <a:r>
              <a:rPr lang="en-US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 500-</a:t>
            </a:r>
            <a:r>
              <a:rPr lang="ru-RU" sz="1600" dirty="0" smtClean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ой серии</a:t>
            </a:r>
            <a:endParaRPr lang="ru-RU" sz="1600" dirty="0"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 descr="C:\WorkWork\[Growing talents program]\second season\2.jpg"/>
          <p:cNvPicPr>
            <a:picLocks noChangeAspect="1" noChangeArrowheads="1"/>
          </p:cNvPicPr>
          <p:nvPr/>
        </p:nvPicPr>
        <p:blipFill>
          <a:blip r:embed="rId2" cstate="print"/>
          <a:srcRect l="25769" r="25769"/>
          <a:stretch>
            <a:fillRect/>
          </a:stretch>
        </p:blipFill>
        <p:spPr bwMode="auto">
          <a:xfrm>
            <a:off x="0" y="2406650"/>
            <a:ext cx="4677150" cy="4643437"/>
          </a:xfrm>
          <a:prstGeom prst="rect">
            <a:avLst/>
          </a:prstGeom>
          <a:noFill/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4656571" y="2406650"/>
            <a:ext cx="6036829" cy="4643437"/>
          </a:xfrm>
          <a:prstGeom prst="rect">
            <a:avLst/>
          </a:prstGeom>
          <a:solidFill>
            <a:srgbClr val="0060AF">
              <a:alpha val="50000"/>
            </a:srgbClr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b="1" kern="0" dirty="0">
              <a:solidFill>
                <a:srgbClr val="0060AF"/>
              </a:solidFill>
              <a:ea typeface="+mj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0900" y="2787650"/>
            <a:ext cx="571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Публичное акционерное </a:t>
            </a:r>
            <a:r>
              <a:rPr lang="ru-RU" sz="2000" b="1" dirty="0" smtClean="0">
                <a:solidFill>
                  <a:schemeClr val="bg1"/>
                </a:solidFill>
              </a:rPr>
              <a:t>общество </a:t>
            </a:r>
            <a:r>
              <a:rPr lang="ru-RU" sz="2000" b="1" dirty="0">
                <a:solidFill>
                  <a:schemeClr val="bg1"/>
                </a:solidFill>
              </a:rPr>
              <a:t>«Приборный завод «ТЕНЗОР»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г. Дубна, Московской обл.,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ул. Приборостроителей, д.2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Городской: +7(496) 217-03-66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Моб: </a:t>
            </a:r>
            <a:r>
              <a:rPr lang="ru-RU" sz="2000" b="1" dirty="0">
                <a:solidFill>
                  <a:schemeClr val="bg1"/>
                </a:solidFill>
              </a:rPr>
              <a:t>+</a:t>
            </a:r>
            <a:r>
              <a:rPr lang="ru-RU" sz="2000" b="1" dirty="0" smtClean="0">
                <a:solidFill>
                  <a:schemeClr val="bg1"/>
                </a:solidFill>
              </a:rPr>
              <a:t>7(926) 642-32-73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E-</a:t>
            </a:r>
            <a:r>
              <a:rPr lang="ru-RU" sz="2000" b="1" dirty="0" err="1">
                <a:solidFill>
                  <a:schemeClr val="bg1"/>
                </a:solidFill>
              </a:rPr>
              <a:t>mail</a:t>
            </a:r>
            <a:r>
              <a:rPr lang="ru-RU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</a:rPr>
              <a:t>asabin</a:t>
            </a:r>
            <a:r>
              <a:rPr lang="ru-RU" sz="2000" b="1" dirty="0" smtClean="0">
                <a:solidFill>
                  <a:schemeClr val="bg1"/>
                </a:solidFill>
              </a:rPr>
              <a:t>@</a:t>
            </a:r>
            <a:r>
              <a:rPr lang="en-US" sz="2000" b="1" dirty="0" smtClean="0">
                <a:solidFill>
                  <a:schemeClr val="bg1"/>
                </a:solidFill>
              </a:rPr>
              <a:t>td</a:t>
            </a:r>
            <a:r>
              <a:rPr lang="ru-RU" sz="2000" b="1" dirty="0" err="1" smtClean="0">
                <a:solidFill>
                  <a:schemeClr val="bg1"/>
                </a:solidFill>
              </a:rPr>
              <a:t>tenzor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err="1" smtClean="0">
                <a:solidFill>
                  <a:schemeClr val="bg1"/>
                </a:solidFill>
              </a:rPr>
              <a:t>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300" y="1568450"/>
            <a:ext cx="3238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Контактные данные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5">
            <a:extLst>
              <a:ext uri="{FF2B5EF4-FFF2-40B4-BE49-F238E27FC236}">
                <a16:creationId xmlns:a16="http://schemas.microsoft.com/office/drawing/2014/main" xmlns="" id="{67A9B79B-BDCC-8443-0820-67A03B65485A}"/>
              </a:ext>
            </a:extLst>
          </p:cNvPr>
          <p:cNvSpPr txBox="1"/>
          <p:nvPr/>
        </p:nvSpPr>
        <p:spPr>
          <a:xfrm>
            <a:off x="441208" y="2482850"/>
            <a:ext cx="10087092" cy="335668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algn="l" fontAlgn="t"/>
            <a:r>
              <a:rPr lang="ru-RU" dirty="0">
                <a:latin typeface="FreeSans"/>
                <a:cs typeface="Times New Roman" panose="02020603050405020304" pitchFamily="18" charset="0"/>
              </a:rPr>
              <a:t>Дизель-генераторная станция представляет собой </a:t>
            </a:r>
            <a:r>
              <a:rPr lang="ru-RU" dirty="0" smtClean="0">
                <a:latin typeface="FreeSans"/>
                <a:cs typeface="Times New Roman" panose="02020603050405020304" pitchFamily="18" charset="0"/>
              </a:rPr>
              <a:t>дизельный </a:t>
            </a:r>
            <a:r>
              <a:rPr lang="ru-RU" dirty="0">
                <a:latin typeface="FreeSans"/>
                <a:cs typeface="Times New Roman" panose="02020603050405020304" pitchFamily="18" charset="0"/>
              </a:rPr>
              <a:t>двигатель, оснащенный </a:t>
            </a:r>
            <a:r>
              <a:rPr lang="ru-RU" dirty="0" smtClean="0">
                <a:latin typeface="FreeSans"/>
                <a:cs typeface="Times New Roman" panose="02020603050405020304" pitchFamily="18" charset="0"/>
              </a:rPr>
              <a:t>системой охлаждения и предпускового подогрева. </a:t>
            </a:r>
            <a:r>
              <a:rPr lang="ru-RU" dirty="0">
                <a:latin typeface="FreeSans"/>
                <a:cs typeface="Times New Roman" panose="02020603050405020304" pitchFamily="18" charset="0"/>
              </a:rPr>
              <a:t>Он установлен на прочную стальную раму, снабженную </a:t>
            </a:r>
            <a:r>
              <a:rPr lang="ru-RU" dirty="0" smtClean="0">
                <a:latin typeface="FreeSans"/>
                <a:cs typeface="Times New Roman" panose="02020603050405020304" pitchFamily="18" charset="0"/>
              </a:rPr>
              <a:t>топливным </a:t>
            </a:r>
            <a:r>
              <a:rPr lang="ru-RU" dirty="0">
                <a:latin typeface="FreeSans"/>
                <a:cs typeface="Times New Roman" panose="02020603050405020304" pitchFamily="18" charset="0"/>
              </a:rPr>
              <a:t>баком, </a:t>
            </a:r>
            <a:r>
              <a:rPr lang="ru-RU" dirty="0" smtClean="0">
                <a:latin typeface="FreeSans"/>
                <a:cs typeface="Times New Roman" panose="02020603050405020304" pitchFamily="18" charset="0"/>
              </a:rPr>
              <a:t>генератором, </a:t>
            </a:r>
            <a:r>
              <a:rPr lang="ru-RU" dirty="0">
                <a:latin typeface="FreeSans"/>
                <a:cs typeface="Times New Roman" panose="02020603050405020304" pitchFamily="18" charset="0"/>
              </a:rPr>
              <a:t>выхлопной системой, а также системой </a:t>
            </a:r>
            <a:r>
              <a:rPr lang="ru-RU" dirty="0" smtClean="0">
                <a:latin typeface="FreeSans"/>
                <a:cs typeface="Times New Roman" panose="02020603050405020304" pitchFamily="18" charset="0"/>
              </a:rPr>
              <a:t>автоматики.</a:t>
            </a:r>
            <a:r>
              <a:rPr lang="ru-RU" dirty="0">
                <a:latin typeface="FreeSans"/>
                <a:cs typeface="Times New Roman" panose="02020603050405020304" pitchFamily="18" charset="0"/>
              </a:rPr>
              <a:t/>
            </a:r>
            <a:br>
              <a:rPr lang="ru-RU" dirty="0">
                <a:latin typeface="FreeSans"/>
                <a:cs typeface="Times New Roman" panose="02020603050405020304" pitchFamily="18" charset="0"/>
              </a:rPr>
            </a:br>
            <a:endParaRPr lang="ru-RU" dirty="0">
              <a:latin typeface="FreeSans"/>
              <a:cs typeface="Times New Roman" panose="02020603050405020304" pitchFamily="18" charset="0"/>
            </a:endParaRPr>
          </a:p>
          <a:p>
            <a:pPr algn="l" fontAlgn="t"/>
            <a:r>
              <a:rPr lang="ru-RU" dirty="0" smtClean="0">
                <a:latin typeface="FreeSans"/>
                <a:cs typeface="Times New Roman" panose="02020603050405020304" pitchFamily="18" charset="0"/>
              </a:rPr>
              <a:t>Мы можем предложить оборудование как для внутренней (в помещении Заказчика) установки, так и для внешней установки – капотного или контейнерного исполнения (блок-контейнер типа «Север», промышленный контейнер). </a:t>
            </a:r>
            <a:r>
              <a:rPr lang="ru-RU" dirty="0">
                <a:latin typeface="FreeSans"/>
                <a:cs typeface="Times New Roman" panose="02020603050405020304" pitchFamily="18" charset="0"/>
              </a:rPr>
              <a:t/>
            </a:r>
            <a:br>
              <a:rPr lang="ru-RU" dirty="0">
                <a:latin typeface="FreeSans"/>
                <a:cs typeface="Times New Roman" panose="02020603050405020304" pitchFamily="18" charset="0"/>
              </a:rPr>
            </a:br>
            <a:r>
              <a:rPr lang="ru-RU" dirty="0">
                <a:latin typeface="FreeSans"/>
                <a:cs typeface="Times New Roman" panose="02020603050405020304" pitchFamily="18" charset="0"/>
              </a:rPr>
              <a:t>Одним из конкурентных преимуществ двигателей «Тензор» является возможность </a:t>
            </a:r>
            <a:endParaRPr lang="ru-RU" dirty="0" smtClean="0">
              <a:latin typeface="FreeSans"/>
              <a:cs typeface="Times New Roman" panose="02020603050405020304" pitchFamily="18" charset="0"/>
            </a:endParaRPr>
          </a:p>
          <a:p>
            <a:pPr algn="l" fontAlgn="t"/>
            <a:r>
              <a:rPr lang="ru-RU" dirty="0" smtClean="0">
                <a:latin typeface="FreeSans"/>
                <a:cs typeface="Times New Roman" panose="02020603050405020304" pitchFamily="18" charset="0"/>
              </a:rPr>
              <a:t>изготовления контейнера возможностью обслуживания снаружи при открытых воротах, створках дверей и люков, без необходимости нахождения персонала внутри контейнера.</a:t>
            </a:r>
            <a:endParaRPr lang="ru-RU" dirty="0">
              <a:latin typeface="FreeSans"/>
              <a:cs typeface="Times New Roman" panose="02020603050405020304" pitchFamily="18" charset="0"/>
            </a:endParaRPr>
          </a:p>
          <a:p>
            <a:pPr algn="l" fontAlgn="t"/>
            <a:endParaRPr lang="ru-RU" dirty="0">
              <a:latin typeface="FreeSans"/>
              <a:cs typeface="Times New Roman" panose="02020603050405020304" pitchFamily="18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EA681263-6C5B-531B-DC04-740C5F6EC71D}"/>
              </a:ext>
            </a:extLst>
          </p:cNvPr>
          <p:cNvSpPr txBox="1">
            <a:spLocks/>
          </p:cNvSpPr>
          <p:nvPr/>
        </p:nvSpPr>
        <p:spPr>
          <a:xfrm>
            <a:off x="418820" y="1794186"/>
            <a:ext cx="8938260" cy="39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E62B8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Дизель-генераторные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28783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EA681263-6C5B-531B-DC04-740C5F6EC71D}"/>
              </a:ext>
            </a:extLst>
          </p:cNvPr>
          <p:cNvSpPr txBox="1">
            <a:spLocks/>
          </p:cNvSpPr>
          <p:nvPr/>
        </p:nvSpPr>
        <p:spPr>
          <a:xfrm>
            <a:off x="418820" y="1794186"/>
            <a:ext cx="8938260" cy="3837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E62B8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дизельной электростанции</a:t>
            </a:r>
            <a:endParaRPr lang="ru-RU" sz="2400" dirty="0">
              <a:solidFill>
                <a:srgbClr val="0E62B8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xmlns="" id="{1B5D4AC2-B106-DDD5-732E-7EF1FE3EECE9}"/>
              </a:ext>
            </a:extLst>
          </p:cNvPr>
          <p:cNvSpPr txBox="1"/>
          <p:nvPr/>
        </p:nvSpPr>
        <p:spPr>
          <a:xfrm>
            <a:off x="418820" y="4798890"/>
            <a:ext cx="3708680" cy="175624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1. Кожух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2. Дизельный агрегат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3. Генератор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4. Панель управления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5. Основание с виброизоляцией 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предпусковым подогревателем</a:t>
            </a:r>
            <a:endParaRPr lang="ru-RU" sz="1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6. Радиатор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7. Выхлопная система + Глушитель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16625C6-A443-E85F-A16D-65728AD9D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65" y="3184272"/>
            <a:ext cx="5362912" cy="3322003"/>
          </a:xfrm>
          <a:prstGeom prst="rect">
            <a:avLst/>
          </a:prstGeom>
        </p:spPr>
      </p:pic>
      <p:sp>
        <p:nvSpPr>
          <p:cNvPr id="23" name="object 15">
            <a:extLst>
              <a:ext uri="{FF2B5EF4-FFF2-40B4-BE49-F238E27FC236}">
                <a16:creationId xmlns:a16="http://schemas.microsoft.com/office/drawing/2014/main" xmlns="" id="{EEBC2DAB-37F5-C7A6-265D-1395589F537F}"/>
              </a:ext>
            </a:extLst>
          </p:cNvPr>
          <p:cNvSpPr txBox="1"/>
          <p:nvPr/>
        </p:nvSpPr>
        <p:spPr>
          <a:xfrm>
            <a:off x="3837383" y="4312097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ru-RU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xmlns="" id="{242FCAF8-9B89-5143-BF79-8C05E6731789}"/>
              </a:ext>
            </a:extLst>
          </p:cNvPr>
          <p:cNvSpPr txBox="1"/>
          <p:nvPr/>
        </p:nvSpPr>
        <p:spPr>
          <a:xfrm>
            <a:off x="5363364" y="2711897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xmlns="" id="{E1F8EA48-12A9-C9FB-D327-ED1AD2E41C35}"/>
              </a:ext>
            </a:extLst>
          </p:cNvPr>
          <p:cNvSpPr txBox="1"/>
          <p:nvPr/>
        </p:nvSpPr>
        <p:spPr>
          <a:xfrm>
            <a:off x="4660900" y="6576618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xmlns="" id="{7F984700-0BF2-B92F-1DEC-B0F2E719DF2D}"/>
              </a:ext>
            </a:extLst>
          </p:cNvPr>
          <p:cNvSpPr txBox="1"/>
          <p:nvPr/>
        </p:nvSpPr>
        <p:spPr>
          <a:xfrm>
            <a:off x="6622153" y="6576618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C4E83C36-84E1-5F13-2A1D-3D086748813A}"/>
              </a:ext>
            </a:extLst>
          </p:cNvPr>
          <p:cNvSpPr txBox="1"/>
          <p:nvPr/>
        </p:nvSpPr>
        <p:spPr>
          <a:xfrm>
            <a:off x="6642100" y="2711897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xmlns="" id="{4F47BFEF-81DF-F012-AC48-A600DAAA3B5B}"/>
              </a:ext>
            </a:extLst>
          </p:cNvPr>
          <p:cNvSpPr txBox="1"/>
          <p:nvPr/>
        </p:nvSpPr>
        <p:spPr>
          <a:xfrm>
            <a:off x="8089900" y="2711897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xmlns="" id="{9AA13C7D-86BD-0599-7515-08DFDD110B88}"/>
              </a:ext>
            </a:extLst>
          </p:cNvPr>
          <p:cNvSpPr txBox="1"/>
          <p:nvPr/>
        </p:nvSpPr>
        <p:spPr>
          <a:xfrm>
            <a:off x="9481677" y="6576618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67A9B79B-BDCC-8443-0820-67A03B65485A}"/>
              </a:ext>
            </a:extLst>
          </p:cNvPr>
          <p:cNvSpPr txBox="1"/>
          <p:nvPr/>
        </p:nvSpPr>
        <p:spPr>
          <a:xfrm>
            <a:off x="418820" y="2730687"/>
            <a:ext cx="3708680" cy="9217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сновные составные части дизель-генераторной установки в </a:t>
            </a:r>
            <a:r>
              <a:rPr lang="ru-RU" sz="1800" dirty="0" smtClean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капотном </a:t>
            </a:r>
            <a:r>
              <a:rPr lang="ru-RU" sz="18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13809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C4535E-79B8-4CFD-431D-25408B38B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18D973A5-BC2A-8073-3F45-BE40984B98A6}"/>
              </a:ext>
            </a:extLst>
          </p:cNvPr>
          <p:cNvSpPr txBox="1">
            <a:spLocks/>
          </p:cNvSpPr>
          <p:nvPr/>
        </p:nvSpPr>
        <p:spPr>
          <a:xfrm>
            <a:off x="475832" y="1721605"/>
            <a:ext cx="8938260" cy="3837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E62B8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дизельной электростанции</a:t>
            </a:r>
            <a:endParaRPr lang="ru-RU" sz="2400" dirty="0">
              <a:solidFill>
                <a:srgbClr val="0E62B8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xmlns="" id="{E8BA65A5-BCF5-0260-91BA-1E0BD581CFAB}"/>
              </a:ext>
            </a:extLst>
          </p:cNvPr>
          <p:cNvSpPr txBox="1"/>
          <p:nvPr/>
        </p:nvSpPr>
        <p:spPr>
          <a:xfrm>
            <a:off x="441208" y="5452272"/>
            <a:ext cx="3708680" cy="132536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1.Здание контейнерного типа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2. Дизельный агрегат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3. Генератор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4. Основание с виброизоляцией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5. Радиатор</a:t>
            </a:r>
          </a:p>
          <a:p>
            <a:r>
              <a:rPr lang="ru-RU" sz="1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6. Предпусковой подогреватель</a:t>
            </a: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xmlns="" id="{887F585F-C586-1C69-AC29-E492312DA688}"/>
              </a:ext>
            </a:extLst>
          </p:cNvPr>
          <p:cNvSpPr txBox="1"/>
          <p:nvPr/>
        </p:nvSpPr>
        <p:spPr>
          <a:xfrm>
            <a:off x="5842002" y="2695317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ru-RU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xmlns="" id="{574138D1-A121-CFCF-4713-358EFFD040AA}"/>
              </a:ext>
            </a:extLst>
          </p:cNvPr>
          <p:cNvSpPr txBox="1"/>
          <p:nvPr/>
        </p:nvSpPr>
        <p:spPr>
          <a:xfrm>
            <a:off x="6969288" y="6355884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xmlns="" id="{BAAFD9A2-52A9-7DAA-28BD-2CC602A12D15}"/>
              </a:ext>
            </a:extLst>
          </p:cNvPr>
          <p:cNvSpPr txBox="1"/>
          <p:nvPr/>
        </p:nvSpPr>
        <p:spPr>
          <a:xfrm>
            <a:off x="9192402" y="3413942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BFE5B707-FCDC-3605-8077-D223A4216025}"/>
              </a:ext>
            </a:extLst>
          </p:cNvPr>
          <p:cNvSpPr txBox="1"/>
          <p:nvPr/>
        </p:nvSpPr>
        <p:spPr>
          <a:xfrm>
            <a:off x="7655088" y="2670700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xmlns="" id="{AF922440-17B7-3E5D-81F0-44CEA66228D4}"/>
              </a:ext>
            </a:extLst>
          </p:cNvPr>
          <p:cNvSpPr txBox="1"/>
          <p:nvPr/>
        </p:nvSpPr>
        <p:spPr>
          <a:xfrm>
            <a:off x="9183336" y="5794900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xmlns="" id="{6D46460A-00E8-A3D0-10E0-157096162BA5}"/>
              </a:ext>
            </a:extLst>
          </p:cNvPr>
          <p:cNvSpPr txBox="1"/>
          <p:nvPr/>
        </p:nvSpPr>
        <p:spPr>
          <a:xfrm>
            <a:off x="3692688" y="5995916"/>
            <a:ext cx="381000" cy="40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/>
            <a:r>
              <a:rPr lang="en-US" sz="24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2400" dirty="0">
              <a:effectLst/>
              <a:latin typeface="Free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E8BD2916-6B67-CCE5-FCE4-C64795BA54B6}"/>
              </a:ext>
            </a:extLst>
          </p:cNvPr>
          <p:cNvSpPr txBox="1"/>
          <p:nvPr/>
        </p:nvSpPr>
        <p:spPr>
          <a:xfrm>
            <a:off x="441208" y="2208522"/>
            <a:ext cx="3708680" cy="9071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FreeSans"/>
                <a:ea typeface="Calibri" panose="020F0502020204030204" pitchFamily="34" charset="0"/>
                <a:cs typeface="Times New Roman" panose="02020603050405020304" pitchFamily="18" charset="0"/>
              </a:rPr>
              <a:t>сновные составные части дизель-генераторной установки в контейнерном исполнении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3AAC38C-7ED1-D6D9-1306-C339DDFED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88" y="3204100"/>
            <a:ext cx="499658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13" y="2705851"/>
            <a:ext cx="89382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300" b="1" spc="-135" dirty="0">
                <a:solidFill>
                  <a:srgbClr val="0058A3"/>
                </a:solidFill>
                <a:latin typeface="Trebuchet MS"/>
                <a:cs typeface="Trebuchet MS"/>
              </a:rPr>
              <a:t>Примеры исполнения</a:t>
            </a:r>
            <a:endParaRPr lang="ru-RU" sz="2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715" y="1568450"/>
            <a:ext cx="9794987" cy="5668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ru-RU" sz="1600" dirty="0">
                <a:latin typeface="FreeSans"/>
                <a:cs typeface="FreeSans"/>
              </a:rPr>
              <a:t>Для предлагаемых генераторов существует возможность изготовления кожуха/контейнера в </a:t>
            </a:r>
            <a:r>
              <a:rPr lang="ru-RU" sz="1600" dirty="0" err="1">
                <a:latin typeface="FreeSans"/>
                <a:cs typeface="FreeSans"/>
              </a:rPr>
              <a:t>вандалоустойчивом</a:t>
            </a:r>
            <a:r>
              <a:rPr lang="ru-RU" sz="1600" dirty="0">
                <a:latin typeface="FreeSans"/>
                <a:cs typeface="FreeSans"/>
              </a:rPr>
              <a:t> исполнении, с заданной толщиной теплоизоляции, в «Северном» исполнении</a:t>
            </a:r>
            <a:r>
              <a:rPr lang="ru-RU" sz="1800" dirty="0">
                <a:latin typeface="FreeSans"/>
                <a:cs typeface="FreeSans"/>
              </a:rPr>
              <a:t>.</a:t>
            </a:r>
            <a:endParaRPr sz="1800" dirty="0">
              <a:latin typeface="FreeSans"/>
              <a:cs typeface="FreeSa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5F98DB-D2F2-4D5B-8E49-88889BD24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7" y="3277552"/>
            <a:ext cx="4656834" cy="29872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8C1659-7699-CA5E-2737-29366547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858" y="3277552"/>
            <a:ext cx="4994842" cy="2987295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xmlns="" id="{F106F0A8-A648-F07E-3C19-FE9288AA8EFD}"/>
              </a:ext>
            </a:extLst>
          </p:cNvPr>
          <p:cNvSpPr txBox="1"/>
          <p:nvPr/>
        </p:nvSpPr>
        <p:spPr>
          <a:xfrm>
            <a:off x="461267" y="6313342"/>
            <a:ext cx="4656834" cy="28430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ru-RU" sz="1600" dirty="0">
                <a:latin typeface="FreeSans"/>
                <a:cs typeface="FreeSans"/>
              </a:rPr>
              <a:t>Контейнерное исполнение 800 кВт</a:t>
            </a:r>
            <a:endParaRPr lang="ru-RU" sz="1800" dirty="0">
              <a:latin typeface="FreeSans"/>
              <a:cs typeface="FreeSan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071CA334-2AC0-6E46-DF03-FBDBF3D09ACF}"/>
              </a:ext>
            </a:extLst>
          </p:cNvPr>
          <p:cNvSpPr txBox="1"/>
          <p:nvPr/>
        </p:nvSpPr>
        <p:spPr>
          <a:xfrm>
            <a:off x="5304858" y="6313342"/>
            <a:ext cx="4656834" cy="2768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ru-RU" sz="1600" dirty="0" smtClean="0">
                <a:latin typeface="FreeSans"/>
                <a:cs typeface="FreeSans"/>
              </a:rPr>
              <a:t>Капотное исполнение (в кожухе) 350 </a:t>
            </a:r>
            <a:r>
              <a:rPr lang="ru-RU" sz="1600" dirty="0">
                <a:latin typeface="FreeSans"/>
                <a:cs typeface="FreeSans"/>
              </a:rPr>
              <a:t>кВт</a:t>
            </a:r>
            <a:endParaRPr lang="ru-RU" sz="1800" dirty="0">
              <a:latin typeface="FreeSans"/>
              <a:cs typeface="Free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13" y="1502256"/>
            <a:ext cx="89382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300" b="1" spc="-135" dirty="0">
                <a:solidFill>
                  <a:srgbClr val="0058A3"/>
                </a:solidFill>
                <a:latin typeface="Trebuchet MS"/>
                <a:cs typeface="Trebuchet MS"/>
              </a:rPr>
              <a:t>Серии и возможные конфигурации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513" y="2025650"/>
            <a:ext cx="3698987" cy="2713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877569">
              <a:lnSpc>
                <a:spcPts val="2100"/>
              </a:lnSpc>
              <a:spcBef>
                <a:spcPts val="219"/>
              </a:spcBef>
            </a:pPr>
            <a:r>
              <a:rPr lang="ru-RU" sz="1400" dirty="0">
                <a:latin typeface="Trebuchet MS"/>
                <a:cs typeface="Trebuchet MS"/>
              </a:rPr>
              <a:t>ДЭС на базе двигателей </a:t>
            </a:r>
            <a:r>
              <a:rPr lang="ru-RU" sz="1400" dirty="0" err="1" smtClean="0">
                <a:latin typeface="Trebuchet MS"/>
                <a:cs typeface="Trebuchet MS"/>
              </a:rPr>
              <a:t>Perk</a:t>
            </a:r>
            <a:r>
              <a:rPr lang="en-US" sz="1400" dirty="0" err="1" smtClean="0">
                <a:latin typeface="Trebuchet MS"/>
                <a:cs typeface="Trebuchet MS"/>
              </a:rPr>
              <a:t>i</a:t>
            </a:r>
            <a:r>
              <a:rPr lang="ru-RU" sz="1400" dirty="0" err="1" smtClean="0">
                <a:latin typeface="Trebuchet MS"/>
                <a:cs typeface="Trebuchet MS"/>
              </a:rPr>
              <a:t>ns</a:t>
            </a:r>
            <a:endParaRPr lang="ru-RU" sz="1400" dirty="0">
              <a:latin typeface="FreeSans"/>
              <a:cs typeface="FreeSans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E4F510D8-9500-1140-902D-5B775B2CF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19045"/>
              </p:ext>
            </p:extLst>
          </p:nvPr>
        </p:nvGraphicFramePr>
        <p:xfrm>
          <a:off x="428625" y="2940046"/>
          <a:ext cx="9836150" cy="41910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95095">
                  <a:extLst>
                    <a:ext uri="{9D8B030D-6E8A-4147-A177-3AD203B41FA5}">
                      <a16:colId xmlns:a16="http://schemas.microsoft.com/office/drawing/2014/main" xmlns="" val="4229605041"/>
                    </a:ext>
                  </a:extLst>
                </a:gridCol>
                <a:gridCol w="1207879">
                  <a:extLst>
                    <a:ext uri="{9D8B030D-6E8A-4147-A177-3AD203B41FA5}">
                      <a16:colId xmlns:a16="http://schemas.microsoft.com/office/drawing/2014/main" xmlns="" val="4101213011"/>
                    </a:ext>
                  </a:extLst>
                </a:gridCol>
                <a:gridCol w="1076075">
                  <a:extLst>
                    <a:ext uri="{9D8B030D-6E8A-4147-A177-3AD203B41FA5}">
                      <a16:colId xmlns:a16="http://schemas.microsoft.com/office/drawing/2014/main" xmlns="" val="559824020"/>
                    </a:ext>
                  </a:extLst>
                </a:gridCol>
                <a:gridCol w="1953459">
                  <a:extLst>
                    <a:ext uri="{9D8B030D-6E8A-4147-A177-3AD203B41FA5}">
                      <a16:colId xmlns:a16="http://schemas.microsoft.com/office/drawing/2014/main" xmlns="" val="1317783140"/>
                    </a:ext>
                  </a:extLst>
                </a:gridCol>
                <a:gridCol w="987549">
                  <a:extLst>
                    <a:ext uri="{9D8B030D-6E8A-4147-A177-3AD203B41FA5}">
                      <a16:colId xmlns:a16="http://schemas.microsoft.com/office/drawing/2014/main" xmlns="" val="1524183991"/>
                    </a:ext>
                  </a:extLst>
                </a:gridCol>
                <a:gridCol w="698367">
                  <a:extLst>
                    <a:ext uri="{9D8B030D-6E8A-4147-A177-3AD203B41FA5}">
                      <a16:colId xmlns:a16="http://schemas.microsoft.com/office/drawing/2014/main" xmlns="" val="57453844"/>
                    </a:ext>
                  </a:extLst>
                </a:gridCol>
                <a:gridCol w="566562">
                  <a:extLst>
                    <a:ext uri="{9D8B030D-6E8A-4147-A177-3AD203B41FA5}">
                      <a16:colId xmlns:a16="http://schemas.microsoft.com/office/drawing/2014/main" xmlns="" val="946127869"/>
                    </a:ext>
                  </a:extLst>
                </a:gridCol>
                <a:gridCol w="769187">
                  <a:extLst>
                    <a:ext uri="{9D8B030D-6E8A-4147-A177-3AD203B41FA5}">
                      <a16:colId xmlns:a16="http://schemas.microsoft.com/office/drawing/2014/main" xmlns="" val="2338171647"/>
                    </a:ext>
                  </a:extLst>
                </a:gridCol>
                <a:gridCol w="1081977">
                  <a:extLst>
                    <a:ext uri="{9D8B030D-6E8A-4147-A177-3AD203B41FA5}">
                      <a16:colId xmlns:a16="http://schemas.microsoft.com/office/drawing/2014/main" xmlns="" val="3021625205"/>
                    </a:ext>
                  </a:extLst>
                </a:gridCol>
              </a:tblGrid>
              <a:tr h="282372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TZG9PS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74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403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ru-RU" sz="1400" dirty="0">
                          <a:effectLst/>
                        </a:rPr>
                        <a:t>-11</a:t>
                      </a:r>
                      <a:r>
                        <a:rPr lang="en-US" sz="1400" dirty="0">
                          <a:effectLst/>
                        </a:rPr>
                        <a:t>G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1730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15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07584962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TZG13PS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2.5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403А-15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1730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15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75749322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TZG15PS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403А-15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1730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15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52795857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TZG20PS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404</a:t>
                      </a:r>
                      <a:r>
                        <a:rPr lang="en-US" sz="1400">
                          <a:effectLst/>
                        </a:rPr>
                        <a:t>D-22G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1950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15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7542629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TZG25PS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404</a:t>
                      </a:r>
                      <a:r>
                        <a:rPr lang="en-US" sz="1400">
                          <a:effectLst/>
                        </a:rPr>
                        <a:t>D-22TG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1950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15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71197999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TZG30PS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1103A-33G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17984347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TZG45PS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1103A-33TG1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80935559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TZG60PS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1103A-33TG2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72247995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TZG80PS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190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1104A-44TG2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08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83636096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TZG100PS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16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1104C-44T</a:t>
                      </a:r>
                      <a:r>
                        <a:rPr lang="ru-RU" sz="1400">
                          <a:effectLst/>
                        </a:rPr>
                        <a:t>А</a:t>
                      </a:r>
                      <a:r>
                        <a:rPr lang="en-US" sz="1400">
                          <a:effectLst/>
                        </a:rPr>
                        <a:t>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08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76560486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</a:t>
                      </a:r>
                      <a:r>
                        <a:rPr lang="ru-RU" sz="1400">
                          <a:effectLst/>
                        </a:rPr>
                        <a:t>35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08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19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1106А-70</a:t>
                      </a:r>
                      <a:r>
                        <a:rPr lang="en-US" sz="1400" dirty="0">
                          <a:effectLst/>
                        </a:rPr>
                        <a:t>TG1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220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2850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08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6701854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</a:t>
                      </a:r>
                      <a:r>
                        <a:rPr lang="ru-RU" sz="1400">
                          <a:effectLst/>
                        </a:rPr>
                        <a:t>50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1106А-70</a:t>
                      </a:r>
                      <a:r>
                        <a:rPr lang="en-US" sz="1400">
                          <a:effectLst/>
                        </a:rPr>
                        <a:t>TAG2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 dirty="0">
                          <a:effectLst/>
                        </a:rPr>
                        <a:t>240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3200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17</a:t>
                      </a: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10240896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</a:t>
                      </a:r>
                      <a:r>
                        <a:rPr lang="ru-RU" sz="1400">
                          <a:effectLst/>
                        </a:rPr>
                        <a:t>80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1106А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r>
                        <a:rPr lang="ru-RU" sz="1400">
                          <a:effectLst/>
                        </a:rPr>
                        <a:t>70</a:t>
                      </a:r>
                      <a:r>
                        <a:rPr lang="en-US" sz="1400">
                          <a:effectLst/>
                        </a:rPr>
                        <a:t>TAG3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290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ru-RU" sz="1400" dirty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25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17</a:t>
                      </a: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54559518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200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1106А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r>
                        <a:rPr lang="ru-RU" sz="1400">
                          <a:effectLst/>
                        </a:rPr>
                        <a:t>70</a:t>
                      </a:r>
                      <a:r>
                        <a:rPr lang="en-US" sz="1400">
                          <a:effectLst/>
                        </a:rPr>
                        <a:t>TAG4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320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 dirty="0">
                          <a:effectLst/>
                        </a:rPr>
                        <a:t>1950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8903749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230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1206A-E70TTAG2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360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1950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23438676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809414F2-DBE2-2A6F-9C09-6FA13C165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97273"/>
              </p:ext>
            </p:extLst>
          </p:nvPr>
        </p:nvGraphicFramePr>
        <p:xfrm>
          <a:off x="428625" y="2482846"/>
          <a:ext cx="9836150" cy="487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xmlns="" val="40093523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8989067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2939743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424031321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183831783"/>
                    </a:ext>
                  </a:extLst>
                </a:gridCol>
                <a:gridCol w="1949478">
                  <a:extLst>
                    <a:ext uri="{9D8B030D-6E8A-4147-A177-3AD203B41FA5}">
                      <a16:colId xmlns:a16="http://schemas.microsoft.com/office/drawing/2014/main" xmlns="" val="1811430798"/>
                    </a:ext>
                  </a:extLst>
                </a:gridCol>
                <a:gridCol w="1139797">
                  <a:extLst>
                    <a:ext uri="{9D8B030D-6E8A-4147-A177-3AD203B41FA5}">
                      <a16:colId xmlns:a16="http://schemas.microsoft.com/office/drawing/2014/main" xmlns="" val="400482595"/>
                    </a:ext>
                  </a:extLst>
                </a:gridCol>
              </a:tblGrid>
              <a:tr h="27622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Модель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кВт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7480"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Двигатель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600" b="1" dirty="0">
                          <a:effectLst/>
                        </a:rPr>
                        <a:t>Бак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/>
                      <a:r>
                        <a:rPr lang="ru-RU" sz="1600" b="1" dirty="0">
                          <a:effectLst/>
                        </a:rPr>
                        <a:t>Габариты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marL="41275" algn="ctr"/>
                      <a:r>
                        <a:rPr lang="ru-RU" sz="1600" b="1" dirty="0" smtClean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ШхВхВ</a:t>
                      </a:r>
                      <a:r>
                        <a:rPr lang="ru-RU" sz="1600" b="1" dirty="0">
                          <a:effectLst/>
                        </a:rPr>
                        <a:t>, мм)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Объем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549608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B4C35C-085E-7578-12B5-2264C7840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E3F8C87-0C4F-ED25-DB59-8E0206636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64736"/>
              </p:ext>
            </p:extLst>
          </p:nvPr>
        </p:nvGraphicFramePr>
        <p:xfrm>
          <a:off x="393700" y="2101850"/>
          <a:ext cx="9836150" cy="50498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95095">
                  <a:extLst>
                    <a:ext uri="{9D8B030D-6E8A-4147-A177-3AD203B41FA5}">
                      <a16:colId xmlns:a16="http://schemas.microsoft.com/office/drawing/2014/main" xmlns="" val="1749615625"/>
                    </a:ext>
                  </a:extLst>
                </a:gridCol>
                <a:gridCol w="1207879">
                  <a:extLst>
                    <a:ext uri="{9D8B030D-6E8A-4147-A177-3AD203B41FA5}">
                      <a16:colId xmlns:a16="http://schemas.microsoft.com/office/drawing/2014/main" xmlns="" val="1216450217"/>
                    </a:ext>
                  </a:extLst>
                </a:gridCol>
                <a:gridCol w="1076075">
                  <a:extLst>
                    <a:ext uri="{9D8B030D-6E8A-4147-A177-3AD203B41FA5}">
                      <a16:colId xmlns:a16="http://schemas.microsoft.com/office/drawing/2014/main" xmlns="" val="3094476448"/>
                    </a:ext>
                  </a:extLst>
                </a:gridCol>
                <a:gridCol w="1953459">
                  <a:extLst>
                    <a:ext uri="{9D8B030D-6E8A-4147-A177-3AD203B41FA5}">
                      <a16:colId xmlns:a16="http://schemas.microsoft.com/office/drawing/2014/main" xmlns="" val="3606436398"/>
                    </a:ext>
                  </a:extLst>
                </a:gridCol>
                <a:gridCol w="987549">
                  <a:extLst>
                    <a:ext uri="{9D8B030D-6E8A-4147-A177-3AD203B41FA5}">
                      <a16:colId xmlns:a16="http://schemas.microsoft.com/office/drawing/2014/main" xmlns="" val="631184558"/>
                    </a:ext>
                  </a:extLst>
                </a:gridCol>
                <a:gridCol w="698367">
                  <a:extLst>
                    <a:ext uri="{9D8B030D-6E8A-4147-A177-3AD203B41FA5}">
                      <a16:colId xmlns:a16="http://schemas.microsoft.com/office/drawing/2014/main" xmlns="" val="1675506184"/>
                    </a:ext>
                  </a:extLst>
                </a:gridCol>
                <a:gridCol w="566562">
                  <a:extLst>
                    <a:ext uri="{9D8B030D-6E8A-4147-A177-3AD203B41FA5}">
                      <a16:colId xmlns:a16="http://schemas.microsoft.com/office/drawing/2014/main" xmlns="" val="2979260627"/>
                    </a:ext>
                  </a:extLst>
                </a:gridCol>
                <a:gridCol w="769187">
                  <a:extLst>
                    <a:ext uri="{9D8B030D-6E8A-4147-A177-3AD203B41FA5}">
                      <a16:colId xmlns:a16="http://schemas.microsoft.com/office/drawing/2014/main" xmlns="" val="175745820"/>
                    </a:ext>
                  </a:extLst>
                </a:gridCol>
                <a:gridCol w="1081977">
                  <a:extLst>
                    <a:ext uri="{9D8B030D-6E8A-4147-A177-3AD203B41FA5}">
                      <a16:colId xmlns:a16="http://schemas.microsoft.com/office/drawing/2014/main" xmlns="" val="1984216256"/>
                    </a:ext>
                  </a:extLst>
                </a:gridCol>
              </a:tblGrid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250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1206A-E70TTAG3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1950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21523621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300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1506A-E88TAG5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480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4130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1297618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350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2206C-E13TAG2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560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60059991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400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2206C-E13TAG3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640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54064176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450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2506С-</a:t>
                      </a:r>
                      <a:r>
                        <a:rPr lang="en-US" sz="1400">
                          <a:effectLst/>
                        </a:rPr>
                        <a:t>E15CTAG1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720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18837215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500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2506С-</a:t>
                      </a:r>
                      <a:r>
                        <a:rPr lang="en-US" sz="1400">
                          <a:effectLst/>
                        </a:rPr>
                        <a:t>E15CTAG2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59719615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600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2806C-E18TAG1A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960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 dirty="0">
                          <a:effectLst/>
                        </a:rPr>
                        <a:t>2500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16618439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650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2806A-E18TAG2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1050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40261677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750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4006-23TAG2A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r>
                        <a:rPr lang="en-US" sz="1400">
                          <a:effectLst/>
                        </a:rPr>
                        <a:t>ft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63682696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800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4006-23TAG3A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r>
                        <a:rPr lang="en-US" sz="1400">
                          <a:effectLst/>
                        </a:rPr>
                        <a:t>ft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35000635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1000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4008TAG2A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1450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r>
                        <a:rPr lang="en-US" sz="1400">
                          <a:effectLst/>
                        </a:rPr>
                        <a:t>ft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34423342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1250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r>
                        <a:rPr lang="ru-RU" sz="1400">
                          <a:effectLst/>
                        </a:rPr>
                        <a:t>12-46</a:t>
                      </a:r>
                      <a:r>
                        <a:rPr lang="en-US" sz="1400">
                          <a:effectLst/>
                        </a:rPr>
                        <a:t>TWG2A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40HQ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45.8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23003470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1500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r>
                        <a:rPr lang="ru-RU" sz="1400">
                          <a:effectLst/>
                        </a:rPr>
                        <a:t>12-46</a:t>
                      </a:r>
                      <a:r>
                        <a:rPr lang="en-US" sz="1400">
                          <a:effectLst/>
                        </a:rPr>
                        <a:t>TAG2A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40HQ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45.8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17549609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1688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1688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r>
                        <a:rPr lang="ru-RU" sz="1400">
                          <a:effectLst/>
                        </a:rPr>
                        <a:t>12-46</a:t>
                      </a:r>
                      <a:r>
                        <a:rPr lang="en-US" sz="1400">
                          <a:effectLst/>
                        </a:rPr>
                        <a:t>TAG3A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1980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40HQ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45.8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8535773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1850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4016TAG1A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2220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40HQ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61.1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99643681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2000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4016TAG2A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2400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40HQ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61.1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26002356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2200</a:t>
                      </a:r>
                      <a:r>
                        <a:rPr lang="en-US" sz="1400">
                          <a:effectLst/>
                        </a:rPr>
                        <a:t>PS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4016-61TRG3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2640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40HQ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61.1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5629668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C4675FC-0E4B-475A-8FFB-E2FFCBBB6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24828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C9AAE358-5510-8FB1-BFA9-72082CE23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84945"/>
              </p:ext>
            </p:extLst>
          </p:nvPr>
        </p:nvGraphicFramePr>
        <p:xfrm>
          <a:off x="428625" y="1644650"/>
          <a:ext cx="9836150" cy="487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xmlns="" val="40093523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8989067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2939743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424031321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183831783"/>
                    </a:ext>
                  </a:extLst>
                </a:gridCol>
                <a:gridCol w="1949478">
                  <a:extLst>
                    <a:ext uri="{9D8B030D-6E8A-4147-A177-3AD203B41FA5}">
                      <a16:colId xmlns:a16="http://schemas.microsoft.com/office/drawing/2014/main" xmlns="" val="1811430798"/>
                    </a:ext>
                  </a:extLst>
                </a:gridCol>
                <a:gridCol w="1139797">
                  <a:extLst>
                    <a:ext uri="{9D8B030D-6E8A-4147-A177-3AD203B41FA5}">
                      <a16:colId xmlns:a16="http://schemas.microsoft.com/office/drawing/2014/main" xmlns="" val="400482595"/>
                    </a:ext>
                  </a:extLst>
                </a:gridCol>
              </a:tblGrid>
              <a:tr h="27622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Модель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кВт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7480"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Двигатель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600" b="1" dirty="0">
                          <a:effectLst/>
                        </a:rPr>
                        <a:t>Бак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/>
                      <a:r>
                        <a:rPr lang="ru-RU" sz="1600" b="1" dirty="0" smtClean="0">
                          <a:effectLst/>
                        </a:rPr>
                        <a:t>Габариты</a:t>
                      </a:r>
                    </a:p>
                    <a:p>
                      <a:pPr marL="41275" algn="ctr"/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ШхВхВ</a:t>
                      </a:r>
                      <a:r>
                        <a:rPr lang="ru-RU" sz="1600" b="1" dirty="0">
                          <a:effectLst/>
                        </a:rPr>
                        <a:t>, мм)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Объем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549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9B790F-373B-DC3A-623F-338E9EBEE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45A2A3F2-CECC-08AB-7593-6BD2A22E8DCD}"/>
              </a:ext>
            </a:extLst>
          </p:cNvPr>
          <p:cNvSpPr txBox="1"/>
          <p:nvPr/>
        </p:nvSpPr>
        <p:spPr>
          <a:xfrm>
            <a:off x="428513" y="1492250"/>
            <a:ext cx="4613387" cy="29751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877569">
              <a:lnSpc>
                <a:spcPts val="2100"/>
              </a:lnSpc>
              <a:spcBef>
                <a:spcPts val="219"/>
              </a:spcBef>
            </a:pPr>
            <a:r>
              <a:rPr lang="ru-RU" sz="1400" b="1" dirty="0">
                <a:latin typeface="Trebuchet MS"/>
                <a:cs typeface="Trebuchet MS"/>
              </a:rPr>
              <a:t>ДЭС на базе двигателей </a:t>
            </a:r>
            <a:r>
              <a:rPr lang="ru-RU" sz="1400" b="1" dirty="0" err="1">
                <a:latin typeface="Trebuchet MS"/>
                <a:cs typeface="Trebuchet MS"/>
              </a:rPr>
              <a:t>Сummins</a:t>
            </a:r>
            <a:endParaRPr lang="ru-RU" sz="1400" b="1" dirty="0">
              <a:latin typeface="FreeSans"/>
              <a:cs typeface="FreeSans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1F9FEEFF-0196-78CE-DBFB-7938EE17B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5708"/>
              </p:ext>
            </p:extLst>
          </p:nvPr>
        </p:nvGraphicFramePr>
        <p:xfrm>
          <a:off x="428625" y="1844950"/>
          <a:ext cx="9836150" cy="487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xmlns="" val="40093523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8989067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2939743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424031321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183831783"/>
                    </a:ext>
                  </a:extLst>
                </a:gridCol>
                <a:gridCol w="1949478">
                  <a:extLst>
                    <a:ext uri="{9D8B030D-6E8A-4147-A177-3AD203B41FA5}">
                      <a16:colId xmlns:a16="http://schemas.microsoft.com/office/drawing/2014/main" xmlns="" val="1811430798"/>
                    </a:ext>
                  </a:extLst>
                </a:gridCol>
                <a:gridCol w="1139797">
                  <a:extLst>
                    <a:ext uri="{9D8B030D-6E8A-4147-A177-3AD203B41FA5}">
                      <a16:colId xmlns:a16="http://schemas.microsoft.com/office/drawing/2014/main" xmlns="" val="4004825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Модель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кВт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7480"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Двигатель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600" b="1" dirty="0">
                          <a:effectLst/>
                        </a:rPr>
                        <a:t>Бак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/>
                      <a:r>
                        <a:rPr lang="ru-RU" sz="1600" b="1" dirty="0">
                          <a:effectLst/>
                        </a:rPr>
                        <a:t>Габариты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marL="41275" algn="ctr"/>
                      <a:r>
                        <a:rPr lang="ru-RU" sz="1600" b="1" dirty="0" smtClean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ШхВхВ</a:t>
                      </a:r>
                      <a:r>
                        <a:rPr lang="ru-RU" sz="1600" b="1" dirty="0">
                          <a:effectLst/>
                        </a:rPr>
                        <a:t>, мм)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Объем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549608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442AB55-7454-3870-7A36-62769EA77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0789"/>
              </p:ext>
            </p:extLst>
          </p:nvPr>
        </p:nvGraphicFramePr>
        <p:xfrm>
          <a:off x="428625" y="2387814"/>
          <a:ext cx="9836150" cy="48956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95095">
                  <a:extLst>
                    <a:ext uri="{9D8B030D-6E8A-4147-A177-3AD203B41FA5}">
                      <a16:colId xmlns:a16="http://schemas.microsoft.com/office/drawing/2014/main" xmlns="" val="70645866"/>
                    </a:ext>
                  </a:extLst>
                </a:gridCol>
                <a:gridCol w="1207879">
                  <a:extLst>
                    <a:ext uri="{9D8B030D-6E8A-4147-A177-3AD203B41FA5}">
                      <a16:colId xmlns:a16="http://schemas.microsoft.com/office/drawing/2014/main" xmlns="" val="3928398200"/>
                    </a:ext>
                  </a:extLst>
                </a:gridCol>
                <a:gridCol w="1076075">
                  <a:extLst>
                    <a:ext uri="{9D8B030D-6E8A-4147-A177-3AD203B41FA5}">
                      <a16:colId xmlns:a16="http://schemas.microsoft.com/office/drawing/2014/main" xmlns="" val="3422609632"/>
                    </a:ext>
                  </a:extLst>
                </a:gridCol>
                <a:gridCol w="1953459">
                  <a:extLst>
                    <a:ext uri="{9D8B030D-6E8A-4147-A177-3AD203B41FA5}">
                      <a16:colId xmlns:a16="http://schemas.microsoft.com/office/drawing/2014/main" xmlns="" val="3263750566"/>
                    </a:ext>
                  </a:extLst>
                </a:gridCol>
                <a:gridCol w="987549">
                  <a:extLst>
                    <a:ext uri="{9D8B030D-6E8A-4147-A177-3AD203B41FA5}">
                      <a16:colId xmlns:a16="http://schemas.microsoft.com/office/drawing/2014/main" xmlns="" val="1620424080"/>
                    </a:ext>
                  </a:extLst>
                </a:gridCol>
                <a:gridCol w="698367">
                  <a:extLst>
                    <a:ext uri="{9D8B030D-6E8A-4147-A177-3AD203B41FA5}">
                      <a16:colId xmlns:a16="http://schemas.microsoft.com/office/drawing/2014/main" xmlns="" val="3025212211"/>
                    </a:ext>
                  </a:extLst>
                </a:gridCol>
                <a:gridCol w="566562">
                  <a:extLst>
                    <a:ext uri="{9D8B030D-6E8A-4147-A177-3AD203B41FA5}">
                      <a16:colId xmlns:a16="http://schemas.microsoft.com/office/drawing/2014/main" xmlns="" val="3744953826"/>
                    </a:ext>
                  </a:extLst>
                </a:gridCol>
                <a:gridCol w="769187">
                  <a:extLst>
                    <a:ext uri="{9D8B030D-6E8A-4147-A177-3AD203B41FA5}">
                      <a16:colId xmlns:a16="http://schemas.microsoft.com/office/drawing/2014/main" xmlns="" val="3992798253"/>
                    </a:ext>
                  </a:extLst>
                </a:gridCol>
                <a:gridCol w="1081977">
                  <a:extLst>
                    <a:ext uri="{9D8B030D-6E8A-4147-A177-3AD203B41FA5}">
                      <a16:colId xmlns:a16="http://schemas.microsoft.com/office/drawing/2014/main" xmlns="" val="1688276832"/>
                    </a:ext>
                  </a:extLst>
                </a:gridCol>
              </a:tblGrid>
              <a:tr h="235657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TZG20CS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74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B3.9-G11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45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22040355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TZG25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B3.9-G1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27503335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TZG30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4BT3.9-G1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8008802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TZG40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4BT3.9-G2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424392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TZG50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4BTA3.9-G2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.9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25869985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TZG60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4BTA3.9-G2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90171116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TZG75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4BTA3.9-G11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93370755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TZG85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4BTA3.9-G13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50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38839819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TZG94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4BTA3.9-G13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50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3403308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TZG100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16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ВТ5.9-</a:t>
                      </a:r>
                      <a:r>
                        <a:rPr lang="en-US" sz="1400">
                          <a:effectLst/>
                        </a:rPr>
                        <a:t>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85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08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98223162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TZG12</a:t>
                      </a:r>
                      <a:r>
                        <a:rPr lang="ru-RU" sz="1400">
                          <a:effectLst/>
                        </a:rPr>
                        <a:t>5С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612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ВТ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ru-RU" sz="1400">
                          <a:effectLst/>
                        </a:rPr>
                        <a:t>5.9-</a:t>
                      </a:r>
                      <a:r>
                        <a:rPr lang="en-US" sz="1400">
                          <a:effectLst/>
                        </a:rPr>
                        <a:t>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220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2850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08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04880587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TZG14</a:t>
                      </a:r>
                      <a:r>
                        <a:rPr lang="ru-RU" sz="1400">
                          <a:effectLst/>
                        </a:rPr>
                        <a:t>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ВТ</a:t>
                      </a:r>
                      <a:r>
                        <a:rPr lang="en-US" sz="1400">
                          <a:effectLst/>
                        </a:rPr>
                        <a:t>AA</a:t>
                      </a:r>
                      <a:r>
                        <a:rPr lang="ru-RU" sz="1400">
                          <a:effectLst/>
                        </a:rPr>
                        <a:t>5.9-</a:t>
                      </a:r>
                      <a:r>
                        <a:rPr lang="en-US" sz="1400">
                          <a:effectLst/>
                        </a:rPr>
                        <a:t>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6</a:t>
                      </a: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1650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54481729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TZG15</a:t>
                      </a:r>
                      <a:r>
                        <a:rPr lang="ru-RU" sz="1400">
                          <a:effectLst/>
                        </a:rPr>
                        <a:t>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ВТ</a:t>
                      </a:r>
                      <a:r>
                        <a:rPr lang="en-US" sz="1400">
                          <a:effectLst/>
                        </a:rPr>
                        <a:t>AA</a:t>
                      </a:r>
                      <a:r>
                        <a:rPr lang="ru-RU" sz="1400">
                          <a:effectLst/>
                        </a:rPr>
                        <a:t>5.9-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6</a:t>
                      </a: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1650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88101768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TZG18</a:t>
                      </a:r>
                      <a:r>
                        <a:rPr lang="ru-RU" sz="1400">
                          <a:effectLst/>
                        </a:rPr>
                        <a:t>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СТ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ru-RU" sz="1400">
                          <a:effectLst/>
                        </a:rPr>
                        <a:t>8.3-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1750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21999318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TZG18</a:t>
                      </a:r>
                      <a:r>
                        <a:rPr lang="ru-RU" sz="1400">
                          <a:effectLst/>
                        </a:rPr>
                        <a:t>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СТ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ru-RU" sz="1400">
                          <a:effectLst/>
                        </a:rPr>
                        <a:t>8.3-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1750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41237182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СТ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ru-RU" sz="1400">
                          <a:effectLst/>
                        </a:rPr>
                        <a:t>А8.3-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34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3450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60264253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TZG25</a:t>
                      </a:r>
                      <a:r>
                        <a:rPr lang="ru-RU" sz="1400">
                          <a:effectLst/>
                        </a:rPr>
                        <a:t>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СТ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ru-RU" sz="1400">
                          <a:effectLst/>
                        </a:rPr>
                        <a:t>А8.3-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3450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52692332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TZG2</a:t>
                      </a:r>
                      <a:r>
                        <a:rPr lang="ru-RU" sz="1400">
                          <a:effectLst/>
                        </a:rPr>
                        <a:t>50С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6L</a:t>
                      </a:r>
                      <a:r>
                        <a:rPr lang="ru-RU" sz="1400">
                          <a:effectLst/>
                        </a:rPr>
                        <a:t>Т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ru-RU" sz="1400">
                          <a:effectLst/>
                        </a:rPr>
                        <a:t>А8.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r>
                        <a:rPr lang="ru-RU" sz="1400">
                          <a:effectLst/>
                        </a:rPr>
                        <a:t>-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420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3450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32970710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TZG3</a:t>
                      </a:r>
                      <a:r>
                        <a:rPr lang="ru-RU" sz="1400">
                          <a:effectLst/>
                        </a:rPr>
                        <a:t>00С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NTA855-G1A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50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3900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97645541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TZG315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NTA855-G2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520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3900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92452295"/>
                  </a:ext>
                </a:extLst>
              </a:tr>
              <a:tr h="232999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TZG325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NTA855-G1B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540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3900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4314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1DBE54-097A-10A0-2185-673FF2E7F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DA22598C-A11F-9440-2760-71DB971C4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153441"/>
              </p:ext>
            </p:extLst>
          </p:nvPr>
        </p:nvGraphicFramePr>
        <p:xfrm>
          <a:off x="432181" y="1339850"/>
          <a:ext cx="9836150" cy="487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xmlns="" val="40093523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8989067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2939743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424031321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183831783"/>
                    </a:ext>
                  </a:extLst>
                </a:gridCol>
                <a:gridCol w="1949478">
                  <a:extLst>
                    <a:ext uri="{9D8B030D-6E8A-4147-A177-3AD203B41FA5}">
                      <a16:colId xmlns:a16="http://schemas.microsoft.com/office/drawing/2014/main" xmlns="" val="1811430798"/>
                    </a:ext>
                  </a:extLst>
                </a:gridCol>
                <a:gridCol w="1139797">
                  <a:extLst>
                    <a:ext uri="{9D8B030D-6E8A-4147-A177-3AD203B41FA5}">
                      <a16:colId xmlns:a16="http://schemas.microsoft.com/office/drawing/2014/main" xmlns="" val="400482595"/>
                    </a:ext>
                  </a:extLst>
                </a:gridCol>
              </a:tblGrid>
              <a:tr h="276228">
                <a:tc>
                  <a:txBody>
                    <a:bodyPr/>
                    <a:lstStyle/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Модель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5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кВт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7480"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9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Двигатель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ru-RU" sz="1600" b="1" dirty="0">
                          <a:effectLst/>
                        </a:rPr>
                        <a:t>Бак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/>
                      <a:r>
                        <a:rPr lang="ru-RU" sz="1600" b="1" dirty="0">
                          <a:effectLst/>
                        </a:rPr>
                        <a:t>Габариты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marL="41275" algn="ctr"/>
                      <a:r>
                        <a:rPr lang="ru-RU" sz="1600" b="1" dirty="0" smtClean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ШхВхВ</a:t>
                      </a:r>
                      <a:r>
                        <a:rPr lang="ru-RU" sz="1600" b="1" dirty="0">
                          <a:effectLst/>
                        </a:rPr>
                        <a:t>, мм)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002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Объем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5496082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DD71038-41BD-63F5-4725-60106CEF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83961"/>
              </p:ext>
            </p:extLst>
          </p:nvPr>
        </p:nvGraphicFramePr>
        <p:xfrm>
          <a:off x="428625" y="1949450"/>
          <a:ext cx="9836150" cy="53340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95095">
                  <a:extLst>
                    <a:ext uri="{9D8B030D-6E8A-4147-A177-3AD203B41FA5}">
                      <a16:colId xmlns:a16="http://schemas.microsoft.com/office/drawing/2014/main" xmlns="" val="1624156296"/>
                    </a:ext>
                  </a:extLst>
                </a:gridCol>
                <a:gridCol w="1207879">
                  <a:extLst>
                    <a:ext uri="{9D8B030D-6E8A-4147-A177-3AD203B41FA5}">
                      <a16:colId xmlns:a16="http://schemas.microsoft.com/office/drawing/2014/main" xmlns="" val="2124206017"/>
                    </a:ext>
                  </a:extLst>
                </a:gridCol>
                <a:gridCol w="1076075">
                  <a:extLst>
                    <a:ext uri="{9D8B030D-6E8A-4147-A177-3AD203B41FA5}">
                      <a16:colId xmlns:a16="http://schemas.microsoft.com/office/drawing/2014/main" xmlns="" val="1633366023"/>
                    </a:ext>
                  </a:extLst>
                </a:gridCol>
                <a:gridCol w="1953459">
                  <a:extLst>
                    <a:ext uri="{9D8B030D-6E8A-4147-A177-3AD203B41FA5}">
                      <a16:colId xmlns:a16="http://schemas.microsoft.com/office/drawing/2014/main" xmlns="" val="2355979729"/>
                    </a:ext>
                  </a:extLst>
                </a:gridCol>
                <a:gridCol w="987549">
                  <a:extLst>
                    <a:ext uri="{9D8B030D-6E8A-4147-A177-3AD203B41FA5}">
                      <a16:colId xmlns:a16="http://schemas.microsoft.com/office/drawing/2014/main" xmlns="" val="124120422"/>
                    </a:ext>
                  </a:extLst>
                </a:gridCol>
                <a:gridCol w="698367">
                  <a:extLst>
                    <a:ext uri="{9D8B030D-6E8A-4147-A177-3AD203B41FA5}">
                      <a16:colId xmlns:a16="http://schemas.microsoft.com/office/drawing/2014/main" xmlns="" val="2281362290"/>
                    </a:ext>
                  </a:extLst>
                </a:gridCol>
                <a:gridCol w="566562">
                  <a:extLst>
                    <a:ext uri="{9D8B030D-6E8A-4147-A177-3AD203B41FA5}">
                      <a16:colId xmlns:a16="http://schemas.microsoft.com/office/drawing/2014/main" xmlns="" val="2630971916"/>
                    </a:ext>
                  </a:extLst>
                </a:gridCol>
                <a:gridCol w="769187">
                  <a:extLst>
                    <a:ext uri="{9D8B030D-6E8A-4147-A177-3AD203B41FA5}">
                      <a16:colId xmlns:a16="http://schemas.microsoft.com/office/drawing/2014/main" xmlns="" val="2929967204"/>
                    </a:ext>
                  </a:extLst>
                </a:gridCol>
                <a:gridCol w="1081977">
                  <a:extLst>
                    <a:ext uri="{9D8B030D-6E8A-4147-A177-3AD203B41FA5}">
                      <a16:colId xmlns:a16="http://schemas.microsoft.com/office/drawing/2014/main" xmlns="" val="1949389200"/>
                    </a:ext>
                  </a:extLst>
                </a:gridCol>
              </a:tblGrid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</a:t>
                      </a:r>
                      <a:r>
                        <a:rPr lang="ru-RU" sz="1400" dirty="0">
                          <a:effectLst/>
                        </a:rPr>
                        <a:t>325С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90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L</a:t>
                      </a:r>
                      <a:r>
                        <a:rPr lang="ru-RU" sz="1400">
                          <a:effectLst/>
                        </a:rPr>
                        <a:t>Т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ru-RU" sz="1400">
                          <a:effectLst/>
                        </a:rPr>
                        <a:t>А9.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ru-RU" sz="1400">
                          <a:effectLst/>
                        </a:rPr>
                        <a:t>-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540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3900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36985293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</a:t>
                      </a:r>
                      <a:r>
                        <a:rPr lang="ru-RU" sz="1400" dirty="0">
                          <a:effectLst/>
                        </a:rPr>
                        <a:t>350С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NTA855-G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580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3900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98353177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375С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NTA</a:t>
                      </a:r>
                      <a:r>
                        <a:rPr lang="ru-RU" sz="1400">
                          <a:effectLst/>
                        </a:rPr>
                        <a:t>А</a:t>
                      </a:r>
                      <a:r>
                        <a:rPr lang="en-US" sz="1400">
                          <a:effectLst/>
                        </a:rPr>
                        <a:t>855-G</a:t>
                      </a: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640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6192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92533160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400С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NTA</a:t>
                      </a:r>
                      <a:r>
                        <a:rPr lang="ru-RU" sz="1400">
                          <a:effectLst/>
                        </a:rPr>
                        <a:t>А</a:t>
                      </a:r>
                      <a:r>
                        <a:rPr lang="en-US" sz="1400">
                          <a:effectLst/>
                        </a:rPr>
                        <a:t>855-G</a:t>
                      </a:r>
                      <a:r>
                        <a:rPr lang="ru-RU" sz="1400">
                          <a:effectLst/>
                        </a:rPr>
                        <a:t>7А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660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60883839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</a:t>
                      </a:r>
                      <a:r>
                        <a:rPr lang="ru-RU" sz="1400" dirty="0">
                          <a:effectLst/>
                        </a:rPr>
                        <a:t>450С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KTA19-G3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740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84587743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500С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KTA19-G3A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840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23426707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</a:t>
                      </a:r>
                      <a:r>
                        <a:rPr lang="ru-RU" sz="1400" dirty="0">
                          <a:effectLst/>
                        </a:rPr>
                        <a:t>550С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KTAA19-G5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920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9201526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</a:t>
                      </a:r>
                      <a:r>
                        <a:rPr lang="ru-RU" sz="1400" dirty="0">
                          <a:effectLst/>
                        </a:rPr>
                        <a:t>575С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KTAA19-G6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960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17444215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TZG</a:t>
                      </a:r>
                      <a:r>
                        <a:rPr lang="ru-RU" sz="1400" dirty="0">
                          <a:effectLst/>
                        </a:rPr>
                        <a:t>600С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KTAA19-G6A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97833700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625С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KT38-G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1050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ru-RU" sz="1400">
                          <a:effectLst/>
                        </a:rPr>
                        <a:t>4800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ru-RU" sz="1400">
                          <a:effectLst/>
                        </a:rPr>
                        <a:t>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5708092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750С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KTA38-G2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1260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r>
                        <a:rPr lang="en-US" sz="1400">
                          <a:effectLst/>
                        </a:rPr>
                        <a:t>ft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36226485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800С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KTA38-G2B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1340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r>
                        <a:rPr lang="en-US" sz="1400">
                          <a:effectLst/>
                        </a:rPr>
                        <a:t>ft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68042783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915С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KTA38-G2A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1480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r>
                        <a:rPr lang="en-US" sz="1400">
                          <a:effectLst/>
                        </a:rPr>
                        <a:t>ft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02639698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1000С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KTA38-G5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1640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r>
                        <a:rPr lang="en-US" sz="1400">
                          <a:effectLst/>
                        </a:rPr>
                        <a:t>ft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16072931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1125С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KTA38-G9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1860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r>
                        <a:rPr lang="en-US" sz="1400">
                          <a:effectLst/>
                        </a:rPr>
                        <a:t>ft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90415035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1250С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KTA50-G3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2000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r>
                        <a:rPr lang="en-US" sz="1400">
                          <a:effectLst/>
                        </a:rPr>
                        <a:t>ft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50.3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21885114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1375С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KTA50-G8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2000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40HQ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50.3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45251192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1475С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KTA50-GS8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2000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40HQ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50.3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73585112"/>
                  </a:ext>
                </a:extLst>
              </a:tr>
              <a:tr h="280737">
                <a:tc>
                  <a:txBody>
                    <a:bodyPr/>
                    <a:lstStyle/>
                    <a:p>
                      <a:pPr marL="78105" marR="7556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TZG</a:t>
                      </a:r>
                      <a:r>
                        <a:rPr lang="ru-RU" sz="1400">
                          <a:effectLst/>
                        </a:rPr>
                        <a:t>1688С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marR="13779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15875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1688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90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KTA50-G18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/>
                      <a:r>
                        <a:rPr lang="en-US" sz="1400">
                          <a:effectLst/>
                        </a:rPr>
                        <a:t>2000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81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40HQ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marR="1676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50.3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1867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0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1927</Words>
  <Application>Microsoft Office PowerPoint</Application>
  <PresentationFormat>Произвольный</PresentationFormat>
  <Paragraphs>1057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FreeSans</vt:lpstr>
      <vt:lpstr>Times New Roman</vt:lpstr>
      <vt:lpstr>Trebuchet MS</vt:lpstr>
      <vt:lpstr>Office Theme</vt:lpstr>
      <vt:lpstr>  Дизель-генераторные установки открытого, кожухного и контейнерного исполнения TZG Тензор</vt:lpstr>
      <vt:lpstr>Презентация PowerPoint</vt:lpstr>
      <vt:lpstr>Презентация PowerPoint</vt:lpstr>
      <vt:lpstr>Презентация PowerPoint</vt:lpstr>
      <vt:lpstr>Примеры исполнения</vt:lpstr>
      <vt:lpstr>Серии и возможные конфигурации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Союзатомприбор_газоанализаторы и пылемеры серии AirExpert</dc:title>
  <dc:creator>Александр асабин</dc:creator>
  <cp:lastModifiedBy>Татьяна Ерофеева</cp:lastModifiedBy>
  <cp:revision>30</cp:revision>
  <cp:lastPrinted>2023-04-17T11:43:12Z</cp:lastPrinted>
  <dcterms:created xsi:type="dcterms:W3CDTF">2023-04-13T10:01:29Z</dcterms:created>
  <dcterms:modified xsi:type="dcterms:W3CDTF">2024-03-11T09:47:17Z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2023-04-13T00:00:00Z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2023-04-13T00:00:00Z</vt:filetime>
  </property>
</Properties>
</file>